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99F1C9-F10C-4DFF-8936-5405A40947F2}" v="5" dt="2026-08-04T18:55:22.51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286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072761" y="8605266"/>
            <a:ext cx="560705" cy="281940"/>
          </a:xfrm>
          <a:custGeom>
            <a:avLst/>
            <a:gdLst/>
            <a:ahLst/>
            <a:cxnLst/>
            <a:rect l="l" t="t" r="r" b="b"/>
            <a:pathLst>
              <a:path w="560704" h="281940">
                <a:moveTo>
                  <a:pt x="271297" y="146875"/>
                </a:moveTo>
                <a:lnTo>
                  <a:pt x="264502" y="91173"/>
                </a:lnTo>
                <a:lnTo>
                  <a:pt x="237591" y="45313"/>
                </a:lnTo>
                <a:lnTo>
                  <a:pt x="197459" y="14516"/>
                </a:lnTo>
                <a:lnTo>
                  <a:pt x="152781" y="927"/>
                </a:lnTo>
                <a:lnTo>
                  <a:pt x="129946" y="0"/>
                </a:lnTo>
                <a:lnTo>
                  <a:pt x="107429" y="2616"/>
                </a:lnTo>
                <a:lnTo>
                  <a:pt x="62699" y="20828"/>
                </a:lnTo>
                <a:lnTo>
                  <a:pt x="23025" y="59042"/>
                </a:lnTo>
                <a:lnTo>
                  <a:pt x="2603" y="107467"/>
                </a:lnTo>
                <a:lnTo>
                  <a:pt x="0" y="133807"/>
                </a:lnTo>
                <a:lnTo>
                  <a:pt x="2476" y="160134"/>
                </a:lnTo>
                <a:lnTo>
                  <a:pt x="22453" y="208368"/>
                </a:lnTo>
                <a:lnTo>
                  <a:pt x="61277" y="246392"/>
                </a:lnTo>
                <a:lnTo>
                  <a:pt x="84848" y="258597"/>
                </a:lnTo>
                <a:lnTo>
                  <a:pt x="114109" y="168808"/>
                </a:lnTo>
                <a:lnTo>
                  <a:pt x="179374" y="168808"/>
                </a:lnTo>
                <a:lnTo>
                  <a:pt x="165087" y="159613"/>
                </a:lnTo>
                <a:lnTo>
                  <a:pt x="116255" y="159613"/>
                </a:lnTo>
                <a:lnTo>
                  <a:pt x="135356" y="98742"/>
                </a:lnTo>
                <a:lnTo>
                  <a:pt x="103009" y="150228"/>
                </a:lnTo>
                <a:lnTo>
                  <a:pt x="112699" y="157022"/>
                </a:lnTo>
                <a:lnTo>
                  <a:pt x="98717" y="157022"/>
                </a:lnTo>
                <a:lnTo>
                  <a:pt x="86423" y="176390"/>
                </a:lnTo>
                <a:lnTo>
                  <a:pt x="34086" y="203530"/>
                </a:lnTo>
                <a:lnTo>
                  <a:pt x="33197" y="203835"/>
                </a:lnTo>
                <a:lnTo>
                  <a:pt x="32931" y="203682"/>
                </a:lnTo>
                <a:lnTo>
                  <a:pt x="98513" y="148412"/>
                </a:lnTo>
                <a:lnTo>
                  <a:pt x="15405" y="158013"/>
                </a:lnTo>
                <a:lnTo>
                  <a:pt x="15240" y="157861"/>
                </a:lnTo>
                <a:lnTo>
                  <a:pt x="15405" y="157441"/>
                </a:lnTo>
                <a:lnTo>
                  <a:pt x="96050" y="133972"/>
                </a:lnTo>
                <a:lnTo>
                  <a:pt x="14719" y="110363"/>
                </a:lnTo>
                <a:lnTo>
                  <a:pt x="14719" y="110109"/>
                </a:lnTo>
                <a:lnTo>
                  <a:pt x="15036" y="109943"/>
                </a:lnTo>
                <a:lnTo>
                  <a:pt x="98564" y="118719"/>
                </a:lnTo>
                <a:lnTo>
                  <a:pt x="33083" y="65417"/>
                </a:lnTo>
                <a:lnTo>
                  <a:pt x="33083" y="65252"/>
                </a:lnTo>
                <a:lnTo>
                  <a:pt x="33502" y="65100"/>
                </a:lnTo>
                <a:lnTo>
                  <a:pt x="107099" y="105016"/>
                </a:lnTo>
                <a:lnTo>
                  <a:pt x="68160" y="31470"/>
                </a:lnTo>
                <a:lnTo>
                  <a:pt x="68567" y="31318"/>
                </a:lnTo>
                <a:lnTo>
                  <a:pt x="120078" y="97751"/>
                </a:lnTo>
                <a:lnTo>
                  <a:pt x="114058" y="11798"/>
                </a:lnTo>
                <a:lnTo>
                  <a:pt x="114211" y="11544"/>
                </a:lnTo>
                <a:lnTo>
                  <a:pt x="114630" y="11798"/>
                </a:lnTo>
                <a:lnTo>
                  <a:pt x="136512" y="94640"/>
                </a:lnTo>
                <a:lnTo>
                  <a:pt x="161417" y="14185"/>
                </a:lnTo>
                <a:lnTo>
                  <a:pt x="161683" y="14033"/>
                </a:lnTo>
                <a:lnTo>
                  <a:pt x="161988" y="14338"/>
                </a:lnTo>
                <a:lnTo>
                  <a:pt x="151587" y="97231"/>
                </a:lnTo>
                <a:lnTo>
                  <a:pt x="206057" y="34010"/>
                </a:lnTo>
                <a:lnTo>
                  <a:pt x="206057" y="34429"/>
                </a:lnTo>
                <a:lnTo>
                  <a:pt x="164553" y="106984"/>
                </a:lnTo>
                <a:lnTo>
                  <a:pt x="239712" y="69202"/>
                </a:lnTo>
                <a:lnTo>
                  <a:pt x="239877" y="68884"/>
                </a:lnTo>
                <a:lnTo>
                  <a:pt x="240449" y="69049"/>
                </a:lnTo>
                <a:lnTo>
                  <a:pt x="173405" y="119545"/>
                </a:lnTo>
                <a:lnTo>
                  <a:pt x="258826" y="114046"/>
                </a:lnTo>
                <a:lnTo>
                  <a:pt x="258927" y="114465"/>
                </a:lnTo>
                <a:lnTo>
                  <a:pt x="175399" y="134391"/>
                </a:lnTo>
                <a:lnTo>
                  <a:pt x="255524" y="162267"/>
                </a:lnTo>
                <a:lnTo>
                  <a:pt x="256095" y="162687"/>
                </a:lnTo>
                <a:lnTo>
                  <a:pt x="255943" y="162941"/>
                </a:lnTo>
                <a:lnTo>
                  <a:pt x="170688" y="150063"/>
                </a:lnTo>
                <a:lnTo>
                  <a:pt x="236423" y="206336"/>
                </a:lnTo>
                <a:lnTo>
                  <a:pt x="236575" y="206641"/>
                </a:lnTo>
                <a:lnTo>
                  <a:pt x="236423" y="206959"/>
                </a:lnTo>
                <a:lnTo>
                  <a:pt x="236156" y="206959"/>
                </a:lnTo>
                <a:lnTo>
                  <a:pt x="185966" y="179184"/>
                </a:lnTo>
                <a:lnTo>
                  <a:pt x="222021" y="238721"/>
                </a:lnTo>
                <a:lnTo>
                  <a:pt x="248958" y="209613"/>
                </a:lnTo>
                <a:lnTo>
                  <a:pt x="265671" y="174777"/>
                </a:lnTo>
                <a:lnTo>
                  <a:pt x="271297" y="146875"/>
                </a:lnTo>
                <a:close/>
              </a:path>
              <a:path w="560704" h="281940">
                <a:moveTo>
                  <a:pt x="306819" y="248170"/>
                </a:moveTo>
                <a:lnTo>
                  <a:pt x="290791" y="248170"/>
                </a:lnTo>
                <a:lnTo>
                  <a:pt x="280593" y="281381"/>
                </a:lnTo>
                <a:lnTo>
                  <a:pt x="296608" y="281381"/>
                </a:lnTo>
                <a:lnTo>
                  <a:pt x="306819" y="248170"/>
                </a:lnTo>
                <a:close/>
              </a:path>
              <a:path w="560704" h="281940">
                <a:moveTo>
                  <a:pt x="397192" y="248170"/>
                </a:moveTo>
                <a:lnTo>
                  <a:pt x="383273" y="248170"/>
                </a:lnTo>
                <a:lnTo>
                  <a:pt x="376478" y="270332"/>
                </a:lnTo>
                <a:lnTo>
                  <a:pt x="376313" y="270332"/>
                </a:lnTo>
                <a:lnTo>
                  <a:pt x="370293" y="248170"/>
                </a:lnTo>
                <a:lnTo>
                  <a:pt x="346748" y="248221"/>
                </a:lnTo>
                <a:lnTo>
                  <a:pt x="336702" y="281381"/>
                </a:lnTo>
                <a:lnTo>
                  <a:pt x="350672" y="281381"/>
                </a:lnTo>
                <a:lnTo>
                  <a:pt x="357784" y="257771"/>
                </a:lnTo>
                <a:lnTo>
                  <a:pt x="364388" y="281432"/>
                </a:lnTo>
                <a:lnTo>
                  <a:pt x="386880" y="281330"/>
                </a:lnTo>
                <a:lnTo>
                  <a:pt x="397192" y="248170"/>
                </a:lnTo>
                <a:close/>
              </a:path>
              <a:path w="560704" h="281940">
                <a:moveTo>
                  <a:pt x="477939" y="42583"/>
                </a:moveTo>
                <a:lnTo>
                  <a:pt x="344284" y="42583"/>
                </a:lnTo>
                <a:lnTo>
                  <a:pt x="292049" y="227406"/>
                </a:lnTo>
                <a:lnTo>
                  <a:pt x="357314" y="227406"/>
                </a:lnTo>
                <a:lnTo>
                  <a:pt x="376783" y="158267"/>
                </a:lnTo>
                <a:lnTo>
                  <a:pt x="444995" y="158267"/>
                </a:lnTo>
                <a:lnTo>
                  <a:pt x="456514" y="117881"/>
                </a:lnTo>
                <a:lnTo>
                  <a:pt x="388302" y="117881"/>
                </a:lnTo>
                <a:lnTo>
                  <a:pt x="397040" y="86436"/>
                </a:lnTo>
                <a:lnTo>
                  <a:pt x="465226" y="86436"/>
                </a:lnTo>
                <a:lnTo>
                  <a:pt x="477939" y="42583"/>
                </a:lnTo>
                <a:close/>
              </a:path>
              <a:path w="560704" h="281940">
                <a:moveTo>
                  <a:pt x="481063" y="248119"/>
                </a:moveTo>
                <a:lnTo>
                  <a:pt x="464654" y="248119"/>
                </a:lnTo>
                <a:lnTo>
                  <a:pt x="448513" y="269036"/>
                </a:lnTo>
                <a:lnTo>
                  <a:pt x="445389" y="248170"/>
                </a:lnTo>
                <a:lnTo>
                  <a:pt x="427710" y="248170"/>
                </a:lnTo>
                <a:lnTo>
                  <a:pt x="434428" y="281279"/>
                </a:lnTo>
                <a:lnTo>
                  <a:pt x="454050" y="281279"/>
                </a:lnTo>
                <a:lnTo>
                  <a:pt x="481063" y="248119"/>
                </a:lnTo>
                <a:close/>
              </a:path>
              <a:path w="560704" h="281940">
                <a:moveTo>
                  <a:pt x="546354" y="92354"/>
                </a:moveTo>
                <a:lnTo>
                  <a:pt x="481901" y="92354"/>
                </a:lnTo>
                <a:lnTo>
                  <a:pt x="443674" y="227406"/>
                </a:lnTo>
                <a:lnTo>
                  <a:pt x="508165" y="227406"/>
                </a:lnTo>
                <a:lnTo>
                  <a:pt x="546354" y="92354"/>
                </a:lnTo>
                <a:close/>
              </a:path>
              <a:path w="560704" h="281940">
                <a:moveTo>
                  <a:pt x="548335" y="248221"/>
                </a:moveTo>
                <a:lnTo>
                  <a:pt x="511771" y="248221"/>
                </a:lnTo>
                <a:lnTo>
                  <a:pt x="501561" y="281432"/>
                </a:lnTo>
                <a:lnTo>
                  <a:pt x="538302" y="281432"/>
                </a:lnTo>
                <a:lnTo>
                  <a:pt x="540461" y="274739"/>
                </a:lnTo>
                <a:lnTo>
                  <a:pt x="519201" y="274739"/>
                </a:lnTo>
                <a:lnTo>
                  <a:pt x="521233" y="268147"/>
                </a:lnTo>
                <a:lnTo>
                  <a:pt x="540893" y="268147"/>
                </a:lnTo>
                <a:lnTo>
                  <a:pt x="542925" y="261759"/>
                </a:lnTo>
                <a:lnTo>
                  <a:pt x="523214" y="261759"/>
                </a:lnTo>
                <a:lnTo>
                  <a:pt x="525272" y="254914"/>
                </a:lnTo>
                <a:lnTo>
                  <a:pt x="546303" y="254914"/>
                </a:lnTo>
                <a:lnTo>
                  <a:pt x="548335" y="248221"/>
                </a:lnTo>
                <a:close/>
              </a:path>
              <a:path w="560704" h="281940">
                <a:moveTo>
                  <a:pt x="560336" y="42583"/>
                </a:moveTo>
                <a:lnTo>
                  <a:pt x="495884" y="42583"/>
                </a:lnTo>
                <a:lnTo>
                  <a:pt x="485419" y="79476"/>
                </a:lnTo>
                <a:lnTo>
                  <a:pt x="549871" y="79476"/>
                </a:lnTo>
                <a:lnTo>
                  <a:pt x="560336" y="425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608688" y="8647848"/>
            <a:ext cx="635000" cy="239395"/>
          </a:xfrm>
          <a:custGeom>
            <a:avLst/>
            <a:gdLst/>
            <a:ahLst/>
            <a:cxnLst/>
            <a:rect l="l" t="t" r="r" b="b"/>
            <a:pathLst>
              <a:path w="635000" h="239395">
                <a:moveTo>
                  <a:pt x="163918" y="205689"/>
                </a:moveTo>
                <a:lnTo>
                  <a:pt x="122872" y="205689"/>
                </a:lnTo>
                <a:lnTo>
                  <a:pt x="120408" y="213728"/>
                </a:lnTo>
                <a:lnTo>
                  <a:pt x="132905" y="213728"/>
                </a:lnTo>
                <a:lnTo>
                  <a:pt x="125247" y="238747"/>
                </a:lnTo>
                <a:lnTo>
                  <a:pt x="141300" y="238747"/>
                </a:lnTo>
                <a:lnTo>
                  <a:pt x="148958" y="213728"/>
                </a:lnTo>
                <a:lnTo>
                  <a:pt x="161455" y="213728"/>
                </a:lnTo>
                <a:lnTo>
                  <a:pt x="163918" y="205689"/>
                </a:lnTo>
                <a:close/>
              </a:path>
              <a:path w="635000" h="239395">
                <a:moveTo>
                  <a:pt x="191630" y="0"/>
                </a:moveTo>
                <a:lnTo>
                  <a:pt x="127139" y="0"/>
                </a:lnTo>
                <a:lnTo>
                  <a:pt x="109143" y="65138"/>
                </a:lnTo>
                <a:lnTo>
                  <a:pt x="103720" y="58166"/>
                </a:lnTo>
                <a:lnTo>
                  <a:pt x="101180" y="56413"/>
                </a:lnTo>
                <a:lnTo>
                  <a:pt x="101180" y="95338"/>
                </a:lnTo>
                <a:lnTo>
                  <a:pt x="88201" y="139712"/>
                </a:lnTo>
                <a:lnTo>
                  <a:pt x="85471" y="141427"/>
                </a:lnTo>
                <a:lnTo>
                  <a:pt x="82181" y="142938"/>
                </a:lnTo>
                <a:lnTo>
                  <a:pt x="71005" y="142938"/>
                </a:lnTo>
                <a:lnTo>
                  <a:pt x="67221" y="138468"/>
                </a:lnTo>
                <a:lnTo>
                  <a:pt x="67221" y="133286"/>
                </a:lnTo>
                <a:lnTo>
                  <a:pt x="79324" y="92125"/>
                </a:lnTo>
                <a:lnTo>
                  <a:pt x="79451" y="91706"/>
                </a:lnTo>
                <a:lnTo>
                  <a:pt x="85217" y="89941"/>
                </a:lnTo>
                <a:lnTo>
                  <a:pt x="95021" y="89941"/>
                </a:lnTo>
                <a:lnTo>
                  <a:pt x="98933" y="92125"/>
                </a:lnTo>
                <a:lnTo>
                  <a:pt x="101180" y="95338"/>
                </a:lnTo>
                <a:lnTo>
                  <a:pt x="101180" y="56413"/>
                </a:lnTo>
                <a:lnTo>
                  <a:pt x="95529" y="52489"/>
                </a:lnTo>
                <a:lnTo>
                  <a:pt x="84912" y="48666"/>
                </a:lnTo>
                <a:lnTo>
                  <a:pt x="72186" y="47269"/>
                </a:lnTo>
                <a:lnTo>
                  <a:pt x="56959" y="49034"/>
                </a:lnTo>
                <a:lnTo>
                  <a:pt x="22999" y="74790"/>
                </a:lnTo>
                <a:lnTo>
                  <a:pt x="6350" y="116293"/>
                </a:lnTo>
                <a:lnTo>
                  <a:pt x="0" y="157048"/>
                </a:lnTo>
                <a:lnTo>
                  <a:pt x="2425" y="170789"/>
                </a:lnTo>
                <a:lnTo>
                  <a:pt x="9334" y="180454"/>
                </a:lnTo>
                <a:lnTo>
                  <a:pt x="20129" y="186156"/>
                </a:lnTo>
                <a:lnTo>
                  <a:pt x="34226" y="188036"/>
                </a:lnTo>
                <a:lnTo>
                  <a:pt x="48463" y="186677"/>
                </a:lnTo>
                <a:lnTo>
                  <a:pt x="60490" y="182867"/>
                </a:lnTo>
                <a:lnTo>
                  <a:pt x="71018" y="177076"/>
                </a:lnTo>
                <a:lnTo>
                  <a:pt x="80721" y="169722"/>
                </a:lnTo>
                <a:lnTo>
                  <a:pt x="76238" y="184823"/>
                </a:lnTo>
                <a:lnTo>
                  <a:pt x="139369" y="184823"/>
                </a:lnTo>
                <a:lnTo>
                  <a:pt x="143637" y="169722"/>
                </a:lnTo>
                <a:lnTo>
                  <a:pt x="151206" y="142938"/>
                </a:lnTo>
                <a:lnTo>
                  <a:pt x="173202" y="65138"/>
                </a:lnTo>
                <a:lnTo>
                  <a:pt x="191630" y="0"/>
                </a:lnTo>
                <a:close/>
              </a:path>
              <a:path w="635000" h="239395">
                <a:moveTo>
                  <a:pt x="261721" y="205536"/>
                </a:moveTo>
                <a:lnTo>
                  <a:pt x="237261" y="205536"/>
                </a:lnTo>
                <a:lnTo>
                  <a:pt x="222783" y="227749"/>
                </a:lnTo>
                <a:lnTo>
                  <a:pt x="222643" y="227749"/>
                </a:lnTo>
                <a:lnTo>
                  <a:pt x="221500" y="205587"/>
                </a:lnTo>
                <a:lnTo>
                  <a:pt x="197218" y="205587"/>
                </a:lnTo>
                <a:lnTo>
                  <a:pt x="187058" y="238747"/>
                </a:lnTo>
                <a:lnTo>
                  <a:pt x="200698" y="238747"/>
                </a:lnTo>
                <a:lnTo>
                  <a:pt x="208305" y="213779"/>
                </a:lnTo>
                <a:lnTo>
                  <a:pt x="208483" y="213779"/>
                </a:lnTo>
                <a:lnTo>
                  <a:pt x="210680" y="238798"/>
                </a:lnTo>
                <a:lnTo>
                  <a:pt x="226174" y="238798"/>
                </a:lnTo>
                <a:lnTo>
                  <a:pt x="244208" y="213728"/>
                </a:lnTo>
                <a:lnTo>
                  <a:pt x="244335" y="213728"/>
                </a:lnTo>
                <a:lnTo>
                  <a:pt x="236689" y="238747"/>
                </a:lnTo>
                <a:lnTo>
                  <a:pt x="251548" y="238747"/>
                </a:lnTo>
                <a:lnTo>
                  <a:pt x="261721" y="205536"/>
                </a:lnTo>
                <a:close/>
              </a:path>
              <a:path w="635000" h="239395">
                <a:moveTo>
                  <a:pt x="328409" y="88430"/>
                </a:moveTo>
                <a:lnTo>
                  <a:pt x="323735" y="67665"/>
                </a:lnTo>
                <a:lnTo>
                  <a:pt x="310438" y="54838"/>
                </a:lnTo>
                <a:lnTo>
                  <a:pt x="289661" y="48348"/>
                </a:lnTo>
                <a:lnTo>
                  <a:pt x="268135" y="46926"/>
                </a:lnTo>
                <a:lnTo>
                  <a:pt x="268135" y="82727"/>
                </a:lnTo>
                <a:lnTo>
                  <a:pt x="268135" y="92583"/>
                </a:lnTo>
                <a:lnTo>
                  <a:pt x="267131" y="96850"/>
                </a:lnTo>
                <a:lnTo>
                  <a:pt x="266420" y="99542"/>
                </a:lnTo>
                <a:lnTo>
                  <a:pt x="239941" y="99542"/>
                </a:lnTo>
                <a:lnTo>
                  <a:pt x="242938" y="90830"/>
                </a:lnTo>
                <a:lnTo>
                  <a:pt x="246735" y="84924"/>
                </a:lnTo>
                <a:lnTo>
                  <a:pt x="251383" y="81559"/>
                </a:lnTo>
                <a:lnTo>
                  <a:pt x="256921" y="80492"/>
                </a:lnTo>
                <a:lnTo>
                  <a:pt x="263652" y="80492"/>
                </a:lnTo>
                <a:lnTo>
                  <a:pt x="268135" y="82727"/>
                </a:lnTo>
                <a:lnTo>
                  <a:pt x="268135" y="46926"/>
                </a:lnTo>
                <a:lnTo>
                  <a:pt x="223608" y="53124"/>
                </a:lnTo>
                <a:lnTo>
                  <a:pt x="192024" y="75514"/>
                </a:lnTo>
                <a:lnTo>
                  <a:pt x="175145" y="110007"/>
                </a:lnTo>
                <a:lnTo>
                  <a:pt x="168313" y="146418"/>
                </a:lnTo>
                <a:lnTo>
                  <a:pt x="173558" y="168275"/>
                </a:lnTo>
                <a:lnTo>
                  <a:pt x="187960" y="180962"/>
                </a:lnTo>
                <a:lnTo>
                  <a:pt x="209537" y="186829"/>
                </a:lnTo>
                <a:lnTo>
                  <a:pt x="236283" y="188252"/>
                </a:lnTo>
                <a:lnTo>
                  <a:pt x="259892" y="185597"/>
                </a:lnTo>
                <a:lnTo>
                  <a:pt x="284924" y="176885"/>
                </a:lnTo>
                <a:lnTo>
                  <a:pt x="306184" y="160959"/>
                </a:lnTo>
                <a:lnTo>
                  <a:pt x="310032" y="153314"/>
                </a:lnTo>
                <a:lnTo>
                  <a:pt x="318427" y="136702"/>
                </a:lnTo>
                <a:lnTo>
                  <a:pt x="255206" y="136702"/>
                </a:lnTo>
                <a:lnTo>
                  <a:pt x="251421" y="149834"/>
                </a:lnTo>
                <a:lnTo>
                  <a:pt x="247459" y="153314"/>
                </a:lnTo>
                <a:lnTo>
                  <a:pt x="229463" y="153314"/>
                </a:lnTo>
                <a:lnTo>
                  <a:pt x="228981" y="146418"/>
                </a:lnTo>
                <a:lnTo>
                  <a:pt x="228981" y="137947"/>
                </a:lnTo>
                <a:lnTo>
                  <a:pt x="230784" y="132969"/>
                </a:lnTo>
                <a:lnTo>
                  <a:pt x="232498" y="125806"/>
                </a:lnTo>
                <a:lnTo>
                  <a:pt x="321411" y="125806"/>
                </a:lnTo>
                <a:lnTo>
                  <a:pt x="323989" y="116459"/>
                </a:lnTo>
                <a:lnTo>
                  <a:pt x="326237" y="106045"/>
                </a:lnTo>
                <a:lnTo>
                  <a:pt x="327266" y="99542"/>
                </a:lnTo>
                <a:lnTo>
                  <a:pt x="327698" y="96850"/>
                </a:lnTo>
                <a:lnTo>
                  <a:pt x="327812" y="96177"/>
                </a:lnTo>
                <a:lnTo>
                  <a:pt x="328409" y="88430"/>
                </a:lnTo>
                <a:close/>
              </a:path>
              <a:path w="635000" h="239395">
                <a:moveTo>
                  <a:pt x="414464" y="205587"/>
                </a:moveTo>
                <a:lnTo>
                  <a:pt x="400558" y="205587"/>
                </a:lnTo>
                <a:lnTo>
                  <a:pt x="393738" y="227749"/>
                </a:lnTo>
                <a:lnTo>
                  <a:pt x="393611" y="227749"/>
                </a:lnTo>
                <a:lnTo>
                  <a:pt x="387540" y="205587"/>
                </a:lnTo>
                <a:lnTo>
                  <a:pt x="364096" y="205587"/>
                </a:lnTo>
                <a:lnTo>
                  <a:pt x="353796" y="238747"/>
                </a:lnTo>
                <a:lnTo>
                  <a:pt x="367779" y="238747"/>
                </a:lnTo>
                <a:lnTo>
                  <a:pt x="375043" y="215138"/>
                </a:lnTo>
                <a:lnTo>
                  <a:pt x="375170" y="215138"/>
                </a:lnTo>
                <a:lnTo>
                  <a:pt x="381508" y="238798"/>
                </a:lnTo>
                <a:lnTo>
                  <a:pt x="404253" y="238798"/>
                </a:lnTo>
                <a:lnTo>
                  <a:pt x="414464" y="205587"/>
                </a:lnTo>
                <a:close/>
              </a:path>
              <a:path w="635000" h="239395">
                <a:moveTo>
                  <a:pt x="438391" y="0"/>
                </a:moveTo>
                <a:lnTo>
                  <a:pt x="373900" y="0"/>
                </a:lnTo>
                <a:lnTo>
                  <a:pt x="321678" y="184823"/>
                </a:lnTo>
                <a:lnTo>
                  <a:pt x="386168" y="184823"/>
                </a:lnTo>
                <a:lnTo>
                  <a:pt x="438391" y="0"/>
                </a:lnTo>
                <a:close/>
              </a:path>
              <a:path w="635000" h="239395">
                <a:moveTo>
                  <a:pt x="483971" y="205638"/>
                </a:moveTo>
                <a:lnTo>
                  <a:pt x="442887" y="205638"/>
                </a:lnTo>
                <a:lnTo>
                  <a:pt x="440423" y="213677"/>
                </a:lnTo>
                <a:lnTo>
                  <a:pt x="452958" y="213677"/>
                </a:lnTo>
                <a:lnTo>
                  <a:pt x="445300" y="238798"/>
                </a:lnTo>
                <a:lnTo>
                  <a:pt x="461365" y="238798"/>
                </a:lnTo>
                <a:lnTo>
                  <a:pt x="469011" y="213677"/>
                </a:lnTo>
                <a:lnTo>
                  <a:pt x="481507" y="213677"/>
                </a:lnTo>
                <a:lnTo>
                  <a:pt x="483971" y="205638"/>
                </a:lnTo>
                <a:close/>
              </a:path>
              <a:path w="635000" h="239395">
                <a:moveTo>
                  <a:pt x="509536" y="49771"/>
                </a:moveTo>
                <a:lnTo>
                  <a:pt x="445033" y="49771"/>
                </a:lnTo>
                <a:lnTo>
                  <a:pt x="406857" y="184823"/>
                </a:lnTo>
                <a:lnTo>
                  <a:pt x="471297" y="184823"/>
                </a:lnTo>
                <a:lnTo>
                  <a:pt x="509536" y="49771"/>
                </a:lnTo>
                <a:close/>
              </a:path>
              <a:path w="635000" h="239395">
                <a:moveTo>
                  <a:pt x="523481" y="0"/>
                </a:moveTo>
                <a:lnTo>
                  <a:pt x="459028" y="0"/>
                </a:lnTo>
                <a:lnTo>
                  <a:pt x="448564" y="36893"/>
                </a:lnTo>
                <a:lnTo>
                  <a:pt x="513003" y="36893"/>
                </a:lnTo>
                <a:lnTo>
                  <a:pt x="523481" y="0"/>
                </a:lnTo>
                <a:close/>
              </a:path>
              <a:path w="635000" h="239395">
                <a:moveTo>
                  <a:pt x="634568" y="80238"/>
                </a:moveTo>
                <a:lnTo>
                  <a:pt x="629018" y="49822"/>
                </a:lnTo>
                <a:lnTo>
                  <a:pt x="594042" y="49822"/>
                </a:lnTo>
                <a:lnTo>
                  <a:pt x="602538" y="19824"/>
                </a:lnTo>
                <a:lnTo>
                  <a:pt x="538035" y="19824"/>
                </a:lnTo>
                <a:lnTo>
                  <a:pt x="501040" y="149898"/>
                </a:lnTo>
                <a:lnTo>
                  <a:pt x="500291" y="156070"/>
                </a:lnTo>
                <a:lnTo>
                  <a:pt x="500291" y="161772"/>
                </a:lnTo>
                <a:lnTo>
                  <a:pt x="501713" y="171221"/>
                </a:lnTo>
                <a:lnTo>
                  <a:pt x="506272" y="178498"/>
                </a:lnTo>
                <a:lnTo>
                  <a:pt x="514400" y="183172"/>
                </a:lnTo>
                <a:lnTo>
                  <a:pt x="526516" y="184823"/>
                </a:lnTo>
                <a:lnTo>
                  <a:pt x="584009" y="184823"/>
                </a:lnTo>
                <a:lnTo>
                  <a:pt x="593471" y="151599"/>
                </a:lnTo>
                <a:lnTo>
                  <a:pt x="570953" y="151599"/>
                </a:lnTo>
                <a:lnTo>
                  <a:pt x="568439" y="149631"/>
                </a:lnTo>
                <a:lnTo>
                  <a:pt x="568439" y="140449"/>
                </a:lnTo>
                <a:lnTo>
                  <a:pt x="569455" y="135458"/>
                </a:lnTo>
                <a:lnTo>
                  <a:pt x="585203" y="80238"/>
                </a:lnTo>
                <a:lnTo>
                  <a:pt x="634568" y="802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323177" y="8805468"/>
            <a:ext cx="35560" cy="34925"/>
          </a:xfrm>
          <a:custGeom>
            <a:avLst/>
            <a:gdLst/>
            <a:ahLst/>
            <a:cxnLst/>
            <a:rect l="l" t="t" r="r" b="b"/>
            <a:pathLst>
              <a:path w="35560" h="34925">
                <a:moveTo>
                  <a:pt x="24942" y="26327"/>
                </a:moveTo>
                <a:lnTo>
                  <a:pt x="20396" y="18999"/>
                </a:lnTo>
                <a:lnTo>
                  <a:pt x="20231" y="18745"/>
                </a:lnTo>
                <a:lnTo>
                  <a:pt x="22694" y="18427"/>
                </a:lnTo>
                <a:lnTo>
                  <a:pt x="24549" y="16929"/>
                </a:lnTo>
                <a:lnTo>
                  <a:pt x="24549" y="16192"/>
                </a:lnTo>
                <a:lnTo>
                  <a:pt x="24549" y="10337"/>
                </a:lnTo>
                <a:lnTo>
                  <a:pt x="22529" y="8407"/>
                </a:lnTo>
                <a:lnTo>
                  <a:pt x="21209" y="8407"/>
                </a:lnTo>
                <a:lnTo>
                  <a:pt x="21209" y="11264"/>
                </a:lnTo>
                <a:lnTo>
                  <a:pt x="21209" y="16040"/>
                </a:lnTo>
                <a:lnTo>
                  <a:pt x="18961" y="16192"/>
                </a:lnTo>
                <a:lnTo>
                  <a:pt x="14516" y="16192"/>
                </a:lnTo>
                <a:lnTo>
                  <a:pt x="14516" y="11264"/>
                </a:lnTo>
                <a:lnTo>
                  <a:pt x="21209" y="11264"/>
                </a:lnTo>
                <a:lnTo>
                  <a:pt x="21209" y="8407"/>
                </a:lnTo>
                <a:lnTo>
                  <a:pt x="11391" y="8407"/>
                </a:lnTo>
                <a:lnTo>
                  <a:pt x="11391" y="26327"/>
                </a:lnTo>
                <a:lnTo>
                  <a:pt x="14516" y="26327"/>
                </a:lnTo>
                <a:lnTo>
                  <a:pt x="14516" y="18999"/>
                </a:lnTo>
                <a:lnTo>
                  <a:pt x="16941" y="18999"/>
                </a:lnTo>
                <a:lnTo>
                  <a:pt x="21424" y="26327"/>
                </a:lnTo>
                <a:lnTo>
                  <a:pt x="24942" y="26327"/>
                </a:lnTo>
                <a:close/>
              </a:path>
              <a:path w="35560" h="34925">
                <a:moveTo>
                  <a:pt x="35102" y="7785"/>
                </a:moveTo>
                <a:lnTo>
                  <a:pt x="31940" y="4673"/>
                </a:lnTo>
                <a:lnTo>
                  <a:pt x="31940" y="9499"/>
                </a:lnTo>
                <a:lnTo>
                  <a:pt x="31940" y="25285"/>
                </a:lnTo>
                <a:lnTo>
                  <a:pt x="25514" y="31661"/>
                </a:lnTo>
                <a:lnTo>
                  <a:pt x="9588" y="31661"/>
                </a:lnTo>
                <a:lnTo>
                  <a:pt x="3162" y="25285"/>
                </a:lnTo>
                <a:lnTo>
                  <a:pt x="3162" y="9499"/>
                </a:lnTo>
                <a:lnTo>
                  <a:pt x="9588" y="3124"/>
                </a:lnTo>
                <a:lnTo>
                  <a:pt x="25514" y="3124"/>
                </a:lnTo>
                <a:lnTo>
                  <a:pt x="31940" y="9499"/>
                </a:lnTo>
                <a:lnTo>
                  <a:pt x="31940" y="4673"/>
                </a:lnTo>
                <a:lnTo>
                  <a:pt x="30378" y="3124"/>
                </a:lnTo>
                <a:lnTo>
                  <a:pt x="27228" y="0"/>
                </a:lnTo>
                <a:lnTo>
                  <a:pt x="7874" y="0"/>
                </a:lnTo>
                <a:lnTo>
                  <a:pt x="0" y="7785"/>
                </a:lnTo>
                <a:lnTo>
                  <a:pt x="0" y="26987"/>
                </a:lnTo>
                <a:lnTo>
                  <a:pt x="7874" y="34785"/>
                </a:lnTo>
                <a:lnTo>
                  <a:pt x="27228" y="34785"/>
                </a:lnTo>
                <a:lnTo>
                  <a:pt x="30391" y="31661"/>
                </a:lnTo>
                <a:lnTo>
                  <a:pt x="35102" y="26987"/>
                </a:lnTo>
                <a:lnTo>
                  <a:pt x="35102" y="77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646344" y="8853061"/>
            <a:ext cx="52705" cy="34925"/>
          </a:xfrm>
          <a:custGeom>
            <a:avLst/>
            <a:gdLst/>
            <a:ahLst/>
            <a:cxnLst/>
            <a:rect l="l" t="t" r="r" b="b"/>
            <a:pathLst>
              <a:path w="52704" h="34925">
                <a:moveTo>
                  <a:pt x="48882" y="0"/>
                </a:moveTo>
                <a:lnTo>
                  <a:pt x="32829" y="0"/>
                </a:lnTo>
                <a:lnTo>
                  <a:pt x="22593" y="622"/>
                </a:lnTo>
                <a:lnTo>
                  <a:pt x="6032" y="14693"/>
                </a:lnTo>
                <a:lnTo>
                  <a:pt x="11531" y="20142"/>
                </a:lnTo>
                <a:lnTo>
                  <a:pt x="29260" y="21691"/>
                </a:lnTo>
                <a:lnTo>
                  <a:pt x="31064" y="24180"/>
                </a:lnTo>
                <a:lnTo>
                  <a:pt x="31191" y="24701"/>
                </a:lnTo>
                <a:lnTo>
                  <a:pt x="30137" y="27927"/>
                </a:lnTo>
                <a:lnTo>
                  <a:pt x="26352" y="28600"/>
                </a:lnTo>
                <a:lnTo>
                  <a:pt x="20942" y="28651"/>
                </a:lnTo>
                <a:lnTo>
                  <a:pt x="18173" y="28181"/>
                </a:lnTo>
                <a:lnTo>
                  <a:pt x="16636" y="26466"/>
                </a:lnTo>
                <a:lnTo>
                  <a:pt x="16636" y="25171"/>
                </a:lnTo>
                <a:lnTo>
                  <a:pt x="17068" y="24295"/>
                </a:lnTo>
                <a:lnTo>
                  <a:pt x="2158" y="24295"/>
                </a:lnTo>
                <a:lnTo>
                  <a:pt x="622" y="29476"/>
                </a:lnTo>
                <a:lnTo>
                  <a:pt x="0" y="34823"/>
                </a:lnTo>
                <a:lnTo>
                  <a:pt x="20726" y="34823"/>
                </a:lnTo>
                <a:lnTo>
                  <a:pt x="49009" y="20815"/>
                </a:lnTo>
                <a:lnTo>
                  <a:pt x="48044" y="19050"/>
                </a:lnTo>
                <a:lnTo>
                  <a:pt x="43078" y="13957"/>
                </a:lnTo>
                <a:lnTo>
                  <a:pt x="25920" y="12509"/>
                </a:lnTo>
                <a:lnTo>
                  <a:pt x="23710" y="10071"/>
                </a:lnTo>
                <a:lnTo>
                  <a:pt x="23710" y="9448"/>
                </a:lnTo>
                <a:lnTo>
                  <a:pt x="24371" y="7213"/>
                </a:lnTo>
                <a:lnTo>
                  <a:pt x="26530" y="6121"/>
                </a:lnTo>
                <a:lnTo>
                  <a:pt x="31851" y="6121"/>
                </a:lnTo>
                <a:lnTo>
                  <a:pt x="34937" y="6337"/>
                </a:lnTo>
                <a:lnTo>
                  <a:pt x="36779" y="7734"/>
                </a:lnTo>
                <a:lnTo>
                  <a:pt x="37096" y="8775"/>
                </a:lnTo>
                <a:lnTo>
                  <a:pt x="36741" y="9753"/>
                </a:lnTo>
                <a:lnTo>
                  <a:pt x="50990" y="9753"/>
                </a:lnTo>
                <a:lnTo>
                  <a:pt x="52666" y="3835"/>
                </a:lnTo>
                <a:lnTo>
                  <a:pt x="48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892845" y="8853477"/>
            <a:ext cx="46990" cy="33655"/>
          </a:xfrm>
          <a:custGeom>
            <a:avLst/>
            <a:gdLst/>
            <a:ahLst/>
            <a:cxnLst/>
            <a:rect l="l" t="t" r="r" b="b"/>
            <a:pathLst>
              <a:path w="46989" h="33654">
                <a:moveTo>
                  <a:pt x="46812" y="0"/>
                </a:moveTo>
                <a:lnTo>
                  <a:pt x="10210" y="0"/>
                </a:lnTo>
                <a:lnTo>
                  <a:pt x="0" y="33223"/>
                </a:lnTo>
                <a:lnTo>
                  <a:pt x="36741" y="33223"/>
                </a:lnTo>
                <a:lnTo>
                  <a:pt x="38887" y="26517"/>
                </a:lnTo>
                <a:lnTo>
                  <a:pt x="17640" y="26517"/>
                </a:lnTo>
                <a:lnTo>
                  <a:pt x="19672" y="19926"/>
                </a:lnTo>
                <a:lnTo>
                  <a:pt x="39382" y="19926"/>
                </a:lnTo>
                <a:lnTo>
                  <a:pt x="41351" y="13550"/>
                </a:lnTo>
                <a:lnTo>
                  <a:pt x="21691" y="13550"/>
                </a:lnTo>
                <a:lnTo>
                  <a:pt x="23710" y="6692"/>
                </a:lnTo>
                <a:lnTo>
                  <a:pt x="44742" y="6692"/>
                </a:lnTo>
                <a:lnTo>
                  <a:pt x="46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110262" y="8697620"/>
            <a:ext cx="280670" cy="190500"/>
          </a:xfrm>
          <a:custGeom>
            <a:avLst/>
            <a:gdLst/>
            <a:ahLst/>
            <a:cxnLst/>
            <a:rect l="l" t="t" r="r" b="b"/>
            <a:pathLst>
              <a:path w="280670" h="190500">
                <a:moveTo>
                  <a:pt x="52654" y="159232"/>
                </a:moveTo>
                <a:lnTo>
                  <a:pt x="48869" y="155397"/>
                </a:lnTo>
                <a:lnTo>
                  <a:pt x="32816" y="155397"/>
                </a:lnTo>
                <a:lnTo>
                  <a:pt x="6019" y="170091"/>
                </a:lnTo>
                <a:lnTo>
                  <a:pt x="11518" y="175539"/>
                </a:lnTo>
                <a:lnTo>
                  <a:pt x="29248" y="177088"/>
                </a:lnTo>
                <a:lnTo>
                  <a:pt x="31051" y="179578"/>
                </a:lnTo>
                <a:lnTo>
                  <a:pt x="31191" y="180098"/>
                </a:lnTo>
                <a:lnTo>
                  <a:pt x="30137" y="183324"/>
                </a:lnTo>
                <a:lnTo>
                  <a:pt x="26352" y="183997"/>
                </a:lnTo>
                <a:lnTo>
                  <a:pt x="20942" y="184048"/>
                </a:lnTo>
                <a:lnTo>
                  <a:pt x="18161" y="183578"/>
                </a:lnTo>
                <a:lnTo>
                  <a:pt x="16624" y="181864"/>
                </a:lnTo>
                <a:lnTo>
                  <a:pt x="16624" y="180568"/>
                </a:lnTo>
                <a:lnTo>
                  <a:pt x="17068" y="179692"/>
                </a:lnTo>
                <a:lnTo>
                  <a:pt x="2159" y="179692"/>
                </a:lnTo>
                <a:lnTo>
                  <a:pt x="609" y="184873"/>
                </a:lnTo>
                <a:lnTo>
                  <a:pt x="0" y="190220"/>
                </a:lnTo>
                <a:lnTo>
                  <a:pt x="20713" y="190220"/>
                </a:lnTo>
                <a:lnTo>
                  <a:pt x="49047" y="176212"/>
                </a:lnTo>
                <a:lnTo>
                  <a:pt x="48044" y="174447"/>
                </a:lnTo>
                <a:lnTo>
                  <a:pt x="43065" y="169354"/>
                </a:lnTo>
                <a:lnTo>
                  <a:pt x="25908" y="167906"/>
                </a:lnTo>
                <a:lnTo>
                  <a:pt x="23710" y="165468"/>
                </a:lnTo>
                <a:lnTo>
                  <a:pt x="23710" y="164846"/>
                </a:lnTo>
                <a:lnTo>
                  <a:pt x="24371" y="162610"/>
                </a:lnTo>
                <a:lnTo>
                  <a:pt x="26530" y="161518"/>
                </a:lnTo>
                <a:lnTo>
                  <a:pt x="31851" y="161518"/>
                </a:lnTo>
                <a:lnTo>
                  <a:pt x="34925" y="161734"/>
                </a:lnTo>
                <a:lnTo>
                  <a:pt x="36779" y="163131"/>
                </a:lnTo>
                <a:lnTo>
                  <a:pt x="37084" y="164172"/>
                </a:lnTo>
                <a:lnTo>
                  <a:pt x="36728" y="165150"/>
                </a:lnTo>
                <a:lnTo>
                  <a:pt x="50990" y="165150"/>
                </a:lnTo>
                <a:lnTo>
                  <a:pt x="52654" y="159232"/>
                </a:lnTo>
                <a:close/>
              </a:path>
              <a:path w="280670" h="190500">
                <a:moveTo>
                  <a:pt x="280403" y="101"/>
                </a:moveTo>
                <a:lnTo>
                  <a:pt x="214363" y="0"/>
                </a:lnTo>
                <a:lnTo>
                  <a:pt x="179387" y="74841"/>
                </a:lnTo>
                <a:lnTo>
                  <a:pt x="180403" y="0"/>
                </a:lnTo>
                <a:lnTo>
                  <a:pt x="115163" y="0"/>
                </a:lnTo>
                <a:lnTo>
                  <a:pt x="127698" y="135051"/>
                </a:lnTo>
                <a:lnTo>
                  <a:pt x="126111" y="142938"/>
                </a:lnTo>
                <a:lnTo>
                  <a:pt x="123431" y="147396"/>
                </a:lnTo>
                <a:lnTo>
                  <a:pt x="112966" y="152069"/>
                </a:lnTo>
                <a:lnTo>
                  <a:pt x="95491" y="151396"/>
                </a:lnTo>
                <a:lnTo>
                  <a:pt x="85242" y="188150"/>
                </a:lnTo>
                <a:lnTo>
                  <a:pt x="129235" y="188150"/>
                </a:lnTo>
                <a:lnTo>
                  <a:pt x="146532" y="185674"/>
                </a:lnTo>
                <a:lnTo>
                  <a:pt x="160655" y="178092"/>
                </a:lnTo>
                <a:lnTo>
                  <a:pt x="173380" y="165138"/>
                </a:lnTo>
                <a:lnTo>
                  <a:pt x="186474" y="146519"/>
                </a:lnTo>
                <a:lnTo>
                  <a:pt x="280403" y="1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52984"/>
            <a:ext cx="6858000" cy="54711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58128" y="252984"/>
            <a:ext cx="499871" cy="55016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netbenefits.com/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benefits.com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netbenefits.com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5" y="251459"/>
            <a:ext cx="6851902" cy="121615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42771" y="175641"/>
            <a:ext cx="2045970" cy="85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Fidelity Sans"/>
                <a:cs typeface="Fidelity Sans"/>
              </a:rPr>
              <a:t>Overview</a:t>
            </a:r>
            <a:r>
              <a:rPr sz="900" b="1" spc="-20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900" b="1" dirty="0">
                <a:solidFill>
                  <a:srgbClr val="FFFFFF"/>
                </a:solidFill>
                <a:latin typeface="Fidelity Sans"/>
                <a:cs typeface="Fidelity Sans"/>
              </a:rPr>
              <a:t>&amp;</a:t>
            </a:r>
            <a:r>
              <a:rPr sz="900" b="1" spc="-50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900" b="1" spc="-20" dirty="0">
                <a:solidFill>
                  <a:srgbClr val="FFFFFF"/>
                </a:solidFill>
                <a:latin typeface="Fidelity Sans"/>
                <a:cs typeface="Fidelity Sans"/>
              </a:rPr>
              <a:t>FAQs</a:t>
            </a:r>
            <a:endParaRPr sz="900">
              <a:latin typeface="Fidelity Sans"/>
              <a:cs typeface="Fidelity Sans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900">
              <a:latin typeface="Fidelity Sans"/>
              <a:cs typeface="Fidelity Sans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Fidelity Sans"/>
                <a:cs typeface="Fidelity Sans"/>
              </a:rPr>
              <a:t>Fidelity</a:t>
            </a:r>
            <a:r>
              <a:rPr sz="1100" spc="-35" dirty="0">
                <a:latin typeface="Fidelity Sans"/>
                <a:cs typeface="Fidelity Sans"/>
              </a:rPr>
              <a:t> </a:t>
            </a:r>
            <a:r>
              <a:rPr sz="1100" spc="-10" dirty="0">
                <a:latin typeface="Fidelity Sans"/>
                <a:cs typeface="Fidelity Sans"/>
              </a:rPr>
              <a:t>Health®</a:t>
            </a:r>
            <a:endParaRPr sz="1100">
              <a:latin typeface="Fidelity Sans"/>
              <a:cs typeface="Fidelity Sans"/>
            </a:endParaRPr>
          </a:p>
          <a:p>
            <a:pPr marL="13970">
              <a:lnSpc>
                <a:spcPct val="100000"/>
              </a:lnSpc>
              <a:spcBef>
                <a:spcPts val="570"/>
              </a:spcBef>
            </a:pPr>
            <a:r>
              <a:rPr sz="1800" spc="-10" dirty="0">
                <a:latin typeface="Fidelity Sans"/>
                <a:cs typeface="Fidelity Sans"/>
              </a:rPr>
              <a:t>Commuter</a:t>
            </a:r>
            <a:r>
              <a:rPr sz="1800" spc="-80" dirty="0">
                <a:latin typeface="Fidelity Sans"/>
                <a:cs typeface="Fidelity Sans"/>
              </a:rPr>
              <a:t> </a:t>
            </a:r>
            <a:r>
              <a:rPr sz="1800" spc="-10" dirty="0">
                <a:latin typeface="Fidelity Sans"/>
                <a:cs typeface="Fidelity Sans"/>
              </a:rPr>
              <a:t>benefits</a:t>
            </a:r>
            <a:endParaRPr sz="1800">
              <a:latin typeface="Fidelity Sans"/>
              <a:cs typeface="Fidelity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72761" y="8605266"/>
            <a:ext cx="1318260" cy="283210"/>
          </a:xfrm>
          <a:custGeom>
            <a:avLst/>
            <a:gdLst/>
            <a:ahLst/>
            <a:cxnLst/>
            <a:rect l="l" t="t" r="r" b="b"/>
            <a:pathLst>
              <a:path w="1318260" h="283209">
                <a:moveTo>
                  <a:pt x="271297" y="146875"/>
                </a:moveTo>
                <a:lnTo>
                  <a:pt x="264502" y="91173"/>
                </a:lnTo>
                <a:lnTo>
                  <a:pt x="237591" y="45313"/>
                </a:lnTo>
                <a:lnTo>
                  <a:pt x="197459" y="14516"/>
                </a:lnTo>
                <a:lnTo>
                  <a:pt x="152781" y="927"/>
                </a:lnTo>
                <a:lnTo>
                  <a:pt x="129946" y="0"/>
                </a:lnTo>
                <a:lnTo>
                  <a:pt x="107429" y="2616"/>
                </a:lnTo>
                <a:lnTo>
                  <a:pt x="62699" y="20828"/>
                </a:lnTo>
                <a:lnTo>
                  <a:pt x="23025" y="59042"/>
                </a:lnTo>
                <a:lnTo>
                  <a:pt x="2603" y="107467"/>
                </a:lnTo>
                <a:lnTo>
                  <a:pt x="0" y="133807"/>
                </a:lnTo>
                <a:lnTo>
                  <a:pt x="2476" y="160134"/>
                </a:lnTo>
                <a:lnTo>
                  <a:pt x="22453" y="208368"/>
                </a:lnTo>
                <a:lnTo>
                  <a:pt x="61277" y="246392"/>
                </a:lnTo>
                <a:lnTo>
                  <a:pt x="84848" y="258597"/>
                </a:lnTo>
                <a:lnTo>
                  <a:pt x="114109" y="168808"/>
                </a:lnTo>
                <a:lnTo>
                  <a:pt x="179374" y="168808"/>
                </a:lnTo>
                <a:lnTo>
                  <a:pt x="165087" y="159613"/>
                </a:lnTo>
                <a:lnTo>
                  <a:pt x="116255" y="159613"/>
                </a:lnTo>
                <a:lnTo>
                  <a:pt x="135356" y="98742"/>
                </a:lnTo>
                <a:lnTo>
                  <a:pt x="103009" y="150228"/>
                </a:lnTo>
                <a:lnTo>
                  <a:pt x="112699" y="157022"/>
                </a:lnTo>
                <a:lnTo>
                  <a:pt x="98717" y="157022"/>
                </a:lnTo>
                <a:lnTo>
                  <a:pt x="86423" y="176390"/>
                </a:lnTo>
                <a:lnTo>
                  <a:pt x="34086" y="203530"/>
                </a:lnTo>
                <a:lnTo>
                  <a:pt x="33197" y="203835"/>
                </a:lnTo>
                <a:lnTo>
                  <a:pt x="32931" y="203682"/>
                </a:lnTo>
                <a:lnTo>
                  <a:pt x="98513" y="148412"/>
                </a:lnTo>
                <a:lnTo>
                  <a:pt x="15405" y="158013"/>
                </a:lnTo>
                <a:lnTo>
                  <a:pt x="15240" y="157861"/>
                </a:lnTo>
                <a:lnTo>
                  <a:pt x="15405" y="157441"/>
                </a:lnTo>
                <a:lnTo>
                  <a:pt x="96050" y="133972"/>
                </a:lnTo>
                <a:lnTo>
                  <a:pt x="14719" y="110363"/>
                </a:lnTo>
                <a:lnTo>
                  <a:pt x="14719" y="110109"/>
                </a:lnTo>
                <a:lnTo>
                  <a:pt x="15036" y="109943"/>
                </a:lnTo>
                <a:lnTo>
                  <a:pt x="98564" y="118719"/>
                </a:lnTo>
                <a:lnTo>
                  <a:pt x="33083" y="65417"/>
                </a:lnTo>
                <a:lnTo>
                  <a:pt x="33083" y="65252"/>
                </a:lnTo>
                <a:lnTo>
                  <a:pt x="33502" y="65100"/>
                </a:lnTo>
                <a:lnTo>
                  <a:pt x="107099" y="105016"/>
                </a:lnTo>
                <a:lnTo>
                  <a:pt x="68160" y="31470"/>
                </a:lnTo>
                <a:lnTo>
                  <a:pt x="68567" y="31318"/>
                </a:lnTo>
                <a:lnTo>
                  <a:pt x="120078" y="97751"/>
                </a:lnTo>
                <a:lnTo>
                  <a:pt x="114058" y="11798"/>
                </a:lnTo>
                <a:lnTo>
                  <a:pt x="114211" y="11544"/>
                </a:lnTo>
                <a:lnTo>
                  <a:pt x="114630" y="11798"/>
                </a:lnTo>
                <a:lnTo>
                  <a:pt x="136512" y="94640"/>
                </a:lnTo>
                <a:lnTo>
                  <a:pt x="161417" y="14185"/>
                </a:lnTo>
                <a:lnTo>
                  <a:pt x="161683" y="14033"/>
                </a:lnTo>
                <a:lnTo>
                  <a:pt x="161988" y="14338"/>
                </a:lnTo>
                <a:lnTo>
                  <a:pt x="151587" y="97231"/>
                </a:lnTo>
                <a:lnTo>
                  <a:pt x="206057" y="34010"/>
                </a:lnTo>
                <a:lnTo>
                  <a:pt x="206057" y="34429"/>
                </a:lnTo>
                <a:lnTo>
                  <a:pt x="164553" y="106984"/>
                </a:lnTo>
                <a:lnTo>
                  <a:pt x="239712" y="69202"/>
                </a:lnTo>
                <a:lnTo>
                  <a:pt x="239877" y="68884"/>
                </a:lnTo>
                <a:lnTo>
                  <a:pt x="240449" y="69049"/>
                </a:lnTo>
                <a:lnTo>
                  <a:pt x="173405" y="119545"/>
                </a:lnTo>
                <a:lnTo>
                  <a:pt x="258826" y="114046"/>
                </a:lnTo>
                <a:lnTo>
                  <a:pt x="258927" y="114465"/>
                </a:lnTo>
                <a:lnTo>
                  <a:pt x="175399" y="134391"/>
                </a:lnTo>
                <a:lnTo>
                  <a:pt x="255524" y="162267"/>
                </a:lnTo>
                <a:lnTo>
                  <a:pt x="256095" y="162687"/>
                </a:lnTo>
                <a:lnTo>
                  <a:pt x="255943" y="162941"/>
                </a:lnTo>
                <a:lnTo>
                  <a:pt x="170688" y="150063"/>
                </a:lnTo>
                <a:lnTo>
                  <a:pt x="236423" y="206336"/>
                </a:lnTo>
                <a:lnTo>
                  <a:pt x="236575" y="206641"/>
                </a:lnTo>
                <a:lnTo>
                  <a:pt x="236423" y="206959"/>
                </a:lnTo>
                <a:lnTo>
                  <a:pt x="236156" y="206959"/>
                </a:lnTo>
                <a:lnTo>
                  <a:pt x="185966" y="179184"/>
                </a:lnTo>
                <a:lnTo>
                  <a:pt x="222021" y="238721"/>
                </a:lnTo>
                <a:lnTo>
                  <a:pt x="248958" y="209613"/>
                </a:lnTo>
                <a:lnTo>
                  <a:pt x="265671" y="174777"/>
                </a:lnTo>
                <a:lnTo>
                  <a:pt x="271297" y="146875"/>
                </a:lnTo>
                <a:close/>
              </a:path>
              <a:path w="1318260" h="283209">
                <a:moveTo>
                  <a:pt x="306819" y="248170"/>
                </a:moveTo>
                <a:lnTo>
                  <a:pt x="290791" y="248170"/>
                </a:lnTo>
                <a:lnTo>
                  <a:pt x="280593" y="281381"/>
                </a:lnTo>
                <a:lnTo>
                  <a:pt x="296608" y="281381"/>
                </a:lnTo>
                <a:lnTo>
                  <a:pt x="306819" y="248170"/>
                </a:lnTo>
                <a:close/>
              </a:path>
              <a:path w="1318260" h="283209">
                <a:moveTo>
                  <a:pt x="397192" y="248170"/>
                </a:moveTo>
                <a:lnTo>
                  <a:pt x="383273" y="248170"/>
                </a:lnTo>
                <a:lnTo>
                  <a:pt x="376478" y="270332"/>
                </a:lnTo>
                <a:lnTo>
                  <a:pt x="376313" y="270332"/>
                </a:lnTo>
                <a:lnTo>
                  <a:pt x="370293" y="248170"/>
                </a:lnTo>
                <a:lnTo>
                  <a:pt x="346748" y="248221"/>
                </a:lnTo>
                <a:lnTo>
                  <a:pt x="336702" y="281381"/>
                </a:lnTo>
                <a:lnTo>
                  <a:pt x="350672" y="281381"/>
                </a:lnTo>
                <a:lnTo>
                  <a:pt x="357784" y="257771"/>
                </a:lnTo>
                <a:lnTo>
                  <a:pt x="364388" y="281432"/>
                </a:lnTo>
                <a:lnTo>
                  <a:pt x="386880" y="281330"/>
                </a:lnTo>
                <a:lnTo>
                  <a:pt x="397192" y="248170"/>
                </a:lnTo>
                <a:close/>
              </a:path>
              <a:path w="1318260" h="283209">
                <a:moveTo>
                  <a:pt x="477939" y="42583"/>
                </a:moveTo>
                <a:lnTo>
                  <a:pt x="344284" y="42583"/>
                </a:lnTo>
                <a:lnTo>
                  <a:pt x="292049" y="227406"/>
                </a:lnTo>
                <a:lnTo>
                  <a:pt x="357314" y="227406"/>
                </a:lnTo>
                <a:lnTo>
                  <a:pt x="376783" y="158267"/>
                </a:lnTo>
                <a:lnTo>
                  <a:pt x="444995" y="158267"/>
                </a:lnTo>
                <a:lnTo>
                  <a:pt x="456514" y="117881"/>
                </a:lnTo>
                <a:lnTo>
                  <a:pt x="388302" y="117881"/>
                </a:lnTo>
                <a:lnTo>
                  <a:pt x="397040" y="86436"/>
                </a:lnTo>
                <a:lnTo>
                  <a:pt x="465226" y="86436"/>
                </a:lnTo>
                <a:lnTo>
                  <a:pt x="477939" y="42583"/>
                </a:lnTo>
                <a:close/>
              </a:path>
              <a:path w="1318260" h="283209">
                <a:moveTo>
                  <a:pt x="481063" y="248119"/>
                </a:moveTo>
                <a:lnTo>
                  <a:pt x="464654" y="248119"/>
                </a:lnTo>
                <a:lnTo>
                  <a:pt x="448513" y="269036"/>
                </a:lnTo>
                <a:lnTo>
                  <a:pt x="445389" y="248170"/>
                </a:lnTo>
                <a:lnTo>
                  <a:pt x="427710" y="248170"/>
                </a:lnTo>
                <a:lnTo>
                  <a:pt x="434428" y="281279"/>
                </a:lnTo>
                <a:lnTo>
                  <a:pt x="454050" y="281279"/>
                </a:lnTo>
                <a:lnTo>
                  <a:pt x="481063" y="248119"/>
                </a:lnTo>
                <a:close/>
              </a:path>
              <a:path w="1318260" h="283209">
                <a:moveTo>
                  <a:pt x="546354" y="92354"/>
                </a:moveTo>
                <a:lnTo>
                  <a:pt x="481901" y="92354"/>
                </a:lnTo>
                <a:lnTo>
                  <a:pt x="443674" y="227406"/>
                </a:lnTo>
                <a:lnTo>
                  <a:pt x="508165" y="227406"/>
                </a:lnTo>
                <a:lnTo>
                  <a:pt x="546354" y="92354"/>
                </a:lnTo>
                <a:close/>
              </a:path>
              <a:path w="1318260" h="283209">
                <a:moveTo>
                  <a:pt x="548335" y="248221"/>
                </a:moveTo>
                <a:lnTo>
                  <a:pt x="511771" y="248221"/>
                </a:lnTo>
                <a:lnTo>
                  <a:pt x="501561" y="281432"/>
                </a:lnTo>
                <a:lnTo>
                  <a:pt x="538302" y="281432"/>
                </a:lnTo>
                <a:lnTo>
                  <a:pt x="540461" y="274739"/>
                </a:lnTo>
                <a:lnTo>
                  <a:pt x="519201" y="274739"/>
                </a:lnTo>
                <a:lnTo>
                  <a:pt x="521233" y="268147"/>
                </a:lnTo>
                <a:lnTo>
                  <a:pt x="540893" y="268147"/>
                </a:lnTo>
                <a:lnTo>
                  <a:pt x="542925" y="261759"/>
                </a:lnTo>
                <a:lnTo>
                  <a:pt x="523214" y="261759"/>
                </a:lnTo>
                <a:lnTo>
                  <a:pt x="525272" y="254914"/>
                </a:lnTo>
                <a:lnTo>
                  <a:pt x="546303" y="254914"/>
                </a:lnTo>
                <a:lnTo>
                  <a:pt x="548335" y="248221"/>
                </a:lnTo>
                <a:close/>
              </a:path>
              <a:path w="1318260" h="283209">
                <a:moveTo>
                  <a:pt x="560324" y="42583"/>
                </a:moveTo>
                <a:lnTo>
                  <a:pt x="495871" y="42583"/>
                </a:lnTo>
                <a:lnTo>
                  <a:pt x="485406" y="79476"/>
                </a:lnTo>
                <a:lnTo>
                  <a:pt x="549859" y="79476"/>
                </a:lnTo>
                <a:lnTo>
                  <a:pt x="560324" y="42583"/>
                </a:lnTo>
                <a:close/>
              </a:path>
              <a:path w="1318260" h="283209">
                <a:moveTo>
                  <a:pt x="626237" y="251637"/>
                </a:moveTo>
                <a:lnTo>
                  <a:pt x="622452" y="247802"/>
                </a:lnTo>
                <a:lnTo>
                  <a:pt x="606386" y="247802"/>
                </a:lnTo>
                <a:lnTo>
                  <a:pt x="579602" y="262496"/>
                </a:lnTo>
                <a:lnTo>
                  <a:pt x="585101" y="267944"/>
                </a:lnTo>
                <a:lnTo>
                  <a:pt x="602830" y="269494"/>
                </a:lnTo>
                <a:lnTo>
                  <a:pt x="604634" y="271995"/>
                </a:lnTo>
                <a:lnTo>
                  <a:pt x="604761" y="272503"/>
                </a:lnTo>
                <a:lnTo>
                  <a:pt x="603707" y="275729"/>
                </a:lnTo>
                <a:lnTo>
                  <a:pt x="599922" y="276402"/>
                </a:lnTo>
                <a:lnTo>
                  <a:pt x="594512" y="276453"/>
                </a:lnTo>
                <a:lnTo>
                  <a:pt x="591743" y="275983"/>
                </a:lnTo>
                <a:lnTo>
                  <a:pt x="590194" y="274269"/>
                </a:lnTo>
                <a:lnTo>
                  <a:pt x="590194" y="272973"/>
                </a:lnTo>
                <a:lnTo>
                  <a:pt x="590638" y="272097"/>
                </a:lnTo>
                <a:lnTo>
                  <a:pt x="575729" y="272097"/>
                </a:lnTo>
                <a:lnTo>
                  <a:pt x="574192" y="277279"/>
                </a:lnTo>
                <a:lnTo>
                  <a:pt x="573570" y="282625"/>
                </a:lnTo>
                <a:lnTo>
                  <a:pt x="594296" y="282625"/>
                </a:lnTo>
                <a:lnTo>
                  <a:pt x="622579" y="268617"/>
                </a:lnTo>
                <a:lnTo>
                  <a:pt x="621614" y="266852"/>
                </a:lnTo>
                <a:lnTo>
                  <a:pt x="616635" y="261759"/>
                </a:lnTo>
                <a:lnTo>
                  <a:pt x="599478" y="260311"/>
                </a:lnTo>
                <a:lnTo>
                  <a:pt x="597281" y="257873"/>
                </a:lnTo>
                <a:lnTo>
                  <a:pt x="597281" y="257251"/>
                </a:lnTo>
                <a:lnTo>
                  <a:pt x="597941" y="255016"/>
                </a:lnTo>
                <a:lnTo>
                  <a:pt x="600100" y="253923"/>
                </a:lnTo>
                <a:lnTo>
                  <a:pt x="605421" y="253923"/>
                </a:lnTo>
                <a:lnTo>
                  <a:pt x="608507" y="254139"/>
                </a:lnTo>
                <a:lnTo>
                  <a:pt x="610349" y="255536"/>
                </a:lnTo>
                <a:lnTo>
                  <a:pt x="610654" y="256578"/>
                </a:lnTo>
                <a:lnTo>
                  <a:pt x="610311" y="257556"/>
                </a:lnTo>
                <a:lnTo>
                  <a:pt x="624560" y="257556"/>
                </a:lnTo>
                <a:lnTo>
                  <a:pt x="626237" y="251637"/>
                </a:lnTo>
                <a:close/>
              </a:path>
              <a:path w="1318260" h="283209">
                <a:moveTo>
                  <a:pt x="699846" y="248272"/>
                </a:moveTo>
                <a:lnTo>
                  <a:pt x="658799" y="248272"/>
                </a:lnTo>
                <a:lnTo>
                  <a:pt x="656336" y="256311"/>
                </a:lnTo>
                <a:lnTo>
                  <a:pt x="668832" y="256311"/>
                </a:lnTo>
                <a:lnTo>
                  <a:pt x="661174" y="281330"/>
                </a:lnTo>
                <a:lnTo>
                  <a:pt x="677227" y="281330"/>
                </a:lnTo>
                <a:lnTo>
                  <a:pt x="684885" y="256311"/>
                </a:lnTo>
                <a:lnTo>
                  <a:pt x="697382" y="256311"/>
                </a:lnTo>
                <a:lnTo>
                  <a:pt x="699846" y="248272"/>
                </a:lnTo>
                <a:close/>
              </a:path>
              <a:path w="1318260" h="283209">
                <a:moveTo>
                  <a:pt x="727557" y="42583"/>
                </a:moveTo>
                <a:lnTo>
                  <a:pt x="663067" y="42583"/>
                </a:lnTo>
                <a:lnTo>
                  <a:pt x="645071" y="107721"/>
                </a:lnTo>
                <a:lnTo>
                  <a:pt x="639648" y="100749"/>
                </a:lnTo>
                <a:lnTo>
                  <a:pt x="637108" y="98996"/>
                </a:lnTo>
                <a:lnTo>
                  <a:pt x="637108" y="137922"/>
                </a:lnTo>
                <a:lnTo>
                  <a:pt x="624128" y="182295"/>
                </a:lnTo>
                <a:lnTo>
                  <a:pt x="621398" y="184010"/>
                </a:lnTo>
                <a:lnTo>
                  <a:pt x="618109" y="185521"/>
                </a:lnTo>
                <a:lnTo>
                  <a:pt x="606933" y="185521"/>
                </a:lnTo>
                <a:lnTo>
                  <a:pt x="603148" y="181051"/>
                </a:lnTo>
                <a:lnTo>
                  <a:pt x="603148" y="175869"/>
                </a:lnTo>
                <a:lnTo>
                  <a:pt x="615251" y="134708"/>
                </a:lnTo>
                <a:lnTo>
                  <a:pt x="615378" y="134289"/>
                </a:lnTo>
                <a:lnTo>
                  <a:pt x="621144" y="132524"/>
                </a:lnTo>
                <a:lnTo>
                  <a:pt x="630948" y="132524"/>
                </a:lnTo>
                <a:lnTo>
                  <a:pt x="634860" y="134708"/>
                </a:lnTo>
                <a:lnTo>
                  <a:pt x="637108" y="137922"/>
                </a:lnTo>
                <a:lnTo>
                  <a:pt x="637108" y="98996"/>
                </a:lnTo>
                <a:lnTo>
                  <a:pt x="631456" y="95072"/>
                </a:lnTo>
                <a:lnTo>
                  <a:pt x="620839" y="91249"/>
                </a:lnTo>
                <a:lnTo>
                  <a:pt x="608114" y="89852"/>
                </a:lnTo>
                <a:lnTo>
                  <a:pt x="592886" y="91617"/>
                </a:lnTo>
                <a:lnTo>
                  <a:pt x="558927" y="117373"/>
                </a:lnTo>
                <a:lnTo>
                  <a:pt x="542277" y="158877"/>
                </a:lnTo>
                <a:lnTo>
                  <a:pt x="535927" y="199631"/>
                </a:lnTo>
                <a:lnTo>
                  <a:pt x="538353" y="213372"/>
                </a:lnTo>
                <a:lnTo>
                  <a:pt x="545261" y="223037"/>
                </a:lnTo>
                <a:lnTo>
                  <a:pt x="556056" y="228739"/>
                </a:lnTo>
                <a:lnTo>
                  <a:pt x="570153" y="230619"/>
                </a:lnTo>
                <a:lnTo>
                  <a:pt x="584390" y="229260"/>
                </a:lnTo>
                <a:lnTo>
                  <a:pt x="596417" y="225450"/>
                </a:lnTo>
                <a:lnTo>
                  <a:pt x="606945" y="219659"/>
                </a:lnTo>
                <a:lnTo>
                  <a:pt x="616648" y="212305"/>
                </a:lnTo>
                <a:lnTo>
                  <a:pt x="612165" y="227406"/>
                </a:lnTo>
                <a:lnTo>
                  <a:pt x="675297" y="227406"/>
                </a:lnTo>
                <a:lnTo>
                  <a:pt x="679564" y="212305"/>
                </a:lnTo>
                <a:lnTo>
                  <a:pt x="687133" y="185521"/>
                </a:lnTo>
                <a:lnTo>
                  <a:pt x="709129" y="107721"/>
                </a:lnTo>
                <a:lnTo>
                  <a:pt x="727557" y="42583"/>
                </a:lnTo>
                <a:close/>
              </a:path>
              <a:path w="1318260" h="283209">
                <a:moveTo>
                  <a:pt x="797636" y="248119"/>
                </a:moveTo>
                <a:lnTo>
                  <a:pt x="773176" y="248119"/>
                </a:lnTo>
                <a:lnTo>
                  <a:pt x="758698" y="270332"/>
                </a:lnTo>
                <a:lnTo>
                  <a:pt x="758558" y="270332"/>
                </a:lnTo>
                <a:lnTo>
                  <a:pt x="757415" y="248170"/>
                </a:lnTo>
                <a:lnTo>
                  <a:pt x="733132" y="248170"/>
                </a:lnTo>
                <a:lnTo>
                  <a:pt x="722972" y="281330"/>
                </a:lnTo>
                <a:lnTo>
                  <a:pt x="736612" y="281330"/>
                </a:lnTo>
                <a:lnTo>
                  <a:pt x="744220" y="256362"/>
                </a:lnTo>
                <a:lnTo>
                  <a:pt x="744397" y="256362"/>
                </a:lnTo>
                <a:lnTo>
                  <a:pt x="746594" y="281381"/>
                </a:lnTo>
                <a:lnTo>
                  <a:pt x="762088" y="281381"/>
                </a:lnTo>
                <a:lnTo>
                  <a:pt x="780122" y="256311"/>
                </a:lnTo>
                <a:lnTo>
                  <a:pt x="780249" y="256311"/>
                </a:lnTo>
                <a:lnTo>
                  <a:pt x="772604" y="281330"/>
                </a:lnTo>
                <a:lnTo>
                  <a:pt x="787463" y="281330"/>
                </a:lnTo>
                <a:lnTo>
                  <a:pt x="797636" y="248119"/>
                </a:lnTo>
                <a:close/>
              </a:path>
              <a:path w="1318260" h="283209">
                <a:moveTo>
                  <a:pt x="864323" y="131013"/>
                </a:moveTo>
                <a:lnTo>
                  <a:pt x="859650" y="110248"/>
                </a:lnTo>
                <a:lnTo>
                  <a:pt x="846353" y="97421"/>
                </a:lnTo>
                <a:lnTo>
                  <a:pt x="825576" y="90932"/>
                </a:lnTo>
                <a:lnTo>
                  <a:pt x="804049" y="89509"/>
                </a:lnTo>
                <a:lnTo>
                  <a:pt x="804049" y="125310"/>
                </a:lnTo>
                <a:lnTo>
                  <a:pt x="804049" y="135166"/>
                </a:lnTo>
                <a:lnTo>
                  <a:pt x="803046" y="139433"/>
                </a:lnTo>
                <a:lnTo>
                  <a:pt x="802335" y="142125"/>
                </a:lnTo>
                <a:lnTo>
                  <a:pt x="775855" y="142125"/>
                </a:lnTo>
                <a:lnTo>
                  <a:pt x="778852" y="133413"/>
                </a:lnTo>
                <a:lnTo>
                  <a:pt x="782650" y="127508"/>
                </a:lnTo>
                <a:lnTo>
                  <a:pt x="787298" y="124142"/>
                </a:lnTo>
                <a:lnTo>
                  <a:pt x="792835" y="123075"/>
                </a:lnTo>
                <a:lnTo>
                  <a:pt x="799566" y="123075"/>
                </a:lnTo>
                <a:lnTo>
                  <a:pt x="804049" y="125310"/>
                </a:lnTo>
                <a:lnTo>
                  <a:pt x="804049" y="89509"/>
                </a:lnTo>
                <a:lnTo>
                  <a:pt x="759523" y="95707"/>
                </a:lnTo>
                <a:lnTo>
                  <a:pt x="727938" y="118097"/>
                </a:lnTo>
                <a:lnTo>
                  <a:pt x="711060" y="152590"/>
                </a:lnTo>
                <a:lnTo>
                  <a:pt x="704240" y="189001"/>
                </a:lnTo>
                <a:lnTo>
                  <a:pt x="709472" y="210858"/>
                </a:lnTo>
                <a:lnTo>
                  <a:pt x="723874" y="223545"/>
                </a:lnTo>
                <a:lnTo>
                  <a:pt x="745451" y="229412"/>
                </a:lnTo>
                <a:lnTo>
                  <a:pt x="772198" y="230835"/>
                </a:lnTo>
                <a:lnTo>
                  <a:pt x="795807" y="228180"/>
                </a:lnTo>
                <a:lnTo>
                  <a:pt x="820839" y="219468"/>
                </a:lnTo>
                <a:lnTo>
                  <a:pt x="842098" y="203542"/>
                </a:lnTo>
                <a:lnTo>
                  <a:pt x="845959" y="195897"/>
                </a:lnTo>
                <a:lnTo>
                  <a:pt x="854341" y="179285"/>
                </a:lnTo>
                <a:lnTo>
                  <a:pt x="791121" y="179285"/>
                </a:lnTo>
                <a:lnTo>
                  <a:pt x="787336" y="192417"/>
                </a:lnTo>
                <a:lnTo>
                  <a:pt x="783374" y="195897"/>
                </a:lnTo>
                <a:lnTo>
                  <a:pt x="765378" y="195897"/>
                </a:lnTo>
                <a:lnTo>
                  <a:pt x="764895" y="189001"/>
                </a:lnTo>
                <a:lnTo>
                  <a:pt x="764895" y="180530"/>
                </a:lnTo>
                <a:lnTo>
                  <a:pt x="766699" y="175552"/>
                </a:lnTo>
                <a:lnTo>
                  <a:pt x="768413" y="168389"/>
                </a:lnTo>
                <a:lnTo>
                  <a:pt x="857326" y="168389"/>
                </a:lnTo>
                <a:lnTo>
                  <a:pt x="859904" y="159042"/>
                </a:lnTo>
                <a:lnTo>
                  <a:pt x="862152" y="148628"/>
                </a:lnTo>
                <a:lnTo>
                  <a:pt x="863193" y="142125"/>
                </a:lnTo>
                <a:lnTo>
                  <a:pt x="863625" y="139433"/>
                </a:lnTo>
                <a:lnTo>
                  <a:pt x="863727" y="138760"/>
                </a:lnTo>
                <a:lnTo>
                  <a:pt x="864323" y="131013"/>
                </a:lnTo>
                <a:close/>
              </a:path>
              <a:path w="1318260" h="283209">
                <a:moveTo>
                  <a:pt x="866889" y="248221"/>
                </a:moveTo>
                <a:lnTo>
                  <a:pt x="830287" y="248221"/>
                </a:lnTo>
                <a:lnTo>
                  <a:pt x="820077" y="281432"/>
                </a:lnTo>
                <a:lnTo>
                  <a:pt x="856818" y="281432"/>
                </a:lnTo>
                <a:lnTo>
                  <a:pt x="858977" y="274739"/>
                </a:lnTo>
                <a:lnTo>
                  <a:pt x="837717" y="274739"/>
                </a:lnTo>
                <a:lnTo>
                  <a:pt x="839749" y="268147"/>
                </a:lnTo>
                <a:lnTo>
                  <a:pt x="859459" y="268147"/>
                </a:lnTo>
                <a:lnTo>
                  <a:pt x="861441" y="261759"/>
                </a:lnTo>
                <a:lnTo>
                  <a:pt x="841768" y="261759"/>
                </a:lnTo>
                <a:lnTo>
                  <a:pt x="843788" y="254914"/>
                </a:lnTo>
                <a:lnTo>
                  <a:pt x="864819" y="254914"/>
                </a:lnTo>
                <a:lnTo>
                  <a:pt x="866889" y="248221"/>
                </a:lnTo>
                <a:close/>
              </a:path>
              <a:path w="1318260" h="283209">
                <a:moveTo>
                  <a:pt x="950379" y="248170"/>
                </a:moveTo>
                <a:lnTo>
                  <a:pt x="936472" y="248170"/>
                </a:lnTo>
                <a:lnTo>
                  <a:pt x="929652" y="270332"/>
                </a:lnTo>
                <a:lnTo>
                  <a:pt x="929525" y="270332"/>
                </a:lnTo>
                <a:lnTo>
                  <a:pt x="923455" y="248170"/>
                </a:lnTo>
                <a:lnTo>
                  <a:pt x="900010" y="248170"/>
                </a:lnTo>
                <a:lnTo>
                  <a:pt x="889711" y="281330"/>
                </a:lnTo>
                <a:lnTo>
                  <a:pt x="903693" y="281330"/>
                </a:lnTo>
                <a:lnTo>
                  <a:pt x="910958" y="257721"/>
                </a:lnTo>
                <a:lnTo>
                  <a:pt x="911085" y="257721"/>
                </a:lnTo>
                <a:lnTo>
                  <a:pt x="917422" y="281381"/>
                </a:lnTo>
                <a:lnTo>
                  <a:pt x="940168" y="281381"/>
                </a:lnTo>
                <a:lnTo>
                  <a:pt x="950379" y="248170"/>
                </a:lnTo>
                <a:close/>
              </a:path>
              <a:path w="1318260" h="283209">
                <a:moveTo>
                  <a:pt x="974305" y="42583"/>
                </a:moveTo>
                <a:lnTo>
                  <a:pt x="909815" y="42583"/>
                </a:lnTo>
                <a:lnTo>
                  <a:pt x="857592" y="227406"/>
                </a:lnTo>
                <a:lnTo>
                  <a:pt x="922083" y="227406"/>
                </a:lnTo>
                <a:lnTo>
                  <a:pt x="974305" y="42583"/>
                </a:lnTo>
                <a:close/>
              </a:path>
              <a:path w="1318260" h="283209">
                <a:moveTo>
                  <a:pt x="1019886" y="248221"/>
                </a:moveTo>
                <a:lnTo>
                  <a:pt x="978801" y="248221"/>
                </a:lnTo>
                <a:lnTo>
                  <a:pt x="976337" y="256260"/>
                </a:lnTo>
                <a:lnTo>
                  <a:pt x="988872" y="256260"/>
                </a:lnTo>
                <a:lnTo>
                  <a:pt x="981214" y="281381"/>
                </a:lnTo>
                <a:lnTo>
                  <a:pt x="997280" y="281381"/>
                </a:lnTo>
                <a:lnTo>
                  <a:pt x="1004925" y="256260"/>
                </a:lnTo>
                <a:lnTo>
                  <a:pt x="1017422" y="256260"/>
                </a:lnTo>
                <a:lnTo>
                  <a:pt x="1019886" y="248221"/>
                </a:lnTo>
                <a:close/>
              </a:path>
              <a:path w="1318260" h="283209">
                <a:moveTo>
                  <a:pt x="1045464" y="92354"/>
                </a:moveTo>
                <a:lnTo>
                  <a:pt x="980960" y="92354"/>
                </a:lnTo>
                <a:lnTo>
                  <a:pt x="942784" y="227406"/>
                </a:lnTo>
                <a:lnTo>
                  <a:pt x="1007224" y="227406"/>
                </a:lnTo>
                <a:lnTo>
                  <a:pt x="1045464" y="92354"/>
                </a:lnTo>
                <a:close/>
              </a:path>
              <a:path w="1318260" h="283209">
                <a:moveTo>
                  <a:pt x="1059408" y="42583"/>
                </a:moveTo>
                <a:lnTo>
                  <a:pt x="994956" y="42583"/>
                </a:lnTo>
                <a:lnTo>
                  <a:pt x="984491" y="79476"/>
                </a:lnTo>
                <a:lnTo>
                  <a:pt x="1048931" y="79476"/>
                </a:lnTo>
                <a:lnTo>
                  <a:pt x="1059408" y="42583"/>
                </a:lnTo>
                <a:close/>
              </a:path>
              <a:path w="1318260" h="283209">
                <a:moveTo>
                  <a:pt x="1090155" y="251587"/>
                </a:moveTo>
                <a:lnTo>
                  <a:pt x="1086370" y="247751"/>
                </a:lnTo>
                <a:lnTo>
                  <a:pt x="1070317" y="247751"/>
                </a:lnTo>
                <a:lnTo>
                  <a:pt x="1043520" y="262445"/>
                </a:lnTo>
                <a:lnTo>
                  <a:pt x="1049020" y="267893"/>
                </a:lnTo>
                <a:lnTo>
                  <a:pt x="1066749" y="269443"/>
                </a:lnTo>
                <a:lnTo>
                  <a:pt x="1068552" y="271932"/>
                </a:lnTo>
                <a:lnTo>
                  <a:pt x="1068692" y="272453"/>
                </a:lnTo>
                <a:lnTo>
                  <a:pt x="1067638" y="275678"/>
                </a:lnTo>
                <a:lnTo>
                  <a:pt x="1063853" y="276352"/>
                </a:lnTo>
                <a:lnTo>
                  <a:pt x="1058443" y="276402"/>
                </a:lnTo>
                <a:lnTo>
                  <a:pt x="1055662" y="275932"/>
                </a:lnTo>
                <a:lnTo>
                  <a:pt x="1054125" y="274218"/>
                </a:lnTo>
                <a:lnTo>
                  <a:pt x="1054125" y="272923"/>
                </a:lnTo>
                <a:lnTo>
                  <a:pt x="1054569" y="272046"/>
                </a:lnTo>
                <a:lnTo>
                  <a:pt x="1039660" y="272046"/>
                </a:lnTo>
                <a:lnTo>
                  <a:pt x="1038110" y="277228"/>
                </a:lnTo>
                <a:lnTo>
                  <a:pt x="1037501" y="282575"/>
                </a:lnTo>
                <a:lnTo>
                  <a:pt x="1058214" y="282575"/>
                </a:lnTo>
                <a:lnTo>
                  <a:pt x="1086548" y="268566"/>
                </a:lnTo>
                <a:lnTo>
                  <a:pt x="1085545" y="266801"/>
                </a:lnTo>
                <a:lnTo>
                  <a:pt x="1080566" y="261708"/>
                </a:lnTo>
                <a:lnTo>
                  <a:pt x="1063409" y="260261"/>
                </a:lnTo>
                <a:lnTo>
                  <a:pt x="1061212" y="257822"/>
                </a:lnTo>
                <a:lnTo>
                  <a:pt x="1061212" y="257200"/>
                </a:lnTo>
                <a:lnTo>
                  <a:pt x="1061872" y="254965"/>
                </a:lnTo>
                <a:lnTo>
                  <a:pt x="1064031" y="253873"/>
                </a:lnTo>
                <a:lnTo>
                  <a:pt x="1069352" y="253873"/>
                </a:lnTo>
                <a:lnTo>
                  <a:pt x="1072426" y="254088"/>
                </a:lnTo>
                <a:lnTo>
                  <a:pt x="1074280" y="255485"/>
                </a:lnTo>
                <a:lnTo>
                  <a:pt x="1074585" y="256527"/>
                </a:lnTo>
                <a:lnTo>
                  <a:pt x="1074229" y="257505"/>
                </a:lnTo>
                <a:lnTo>
                  <a:pt x="1088491" y="257505"/>
                </a:lnTo>
                <a:lnTo>
                  <a:pt x="1090155" y="251587"/>
                </a:lnTo>
                <a:close/>
              </a:path>
              <a:path w="1318260" h="283209">
                <a:moveTo>
                  <a:pt x="1275372" y="226529"/>
                </a:moveTo>
                <a:lnTo>
                  <a:pt x="1270812" y="219202"/>
                </a:lnTo>
                <a:lnTo>
                  <a:pt x="1270660" y="218948"/>
                </a:lnTo>
                <a:lnTo>
                  <a:pt x="1273124" y="218630"/>
                </a:lnTo>
                <a:lnTo>
                  <a:pt x="1274978" y="217131"/>
                </a:lnTo>
                <a:lnTo>
                  <a:pt x="1274978" y="216395"/>
                </a:lnTo>
                <a:lnTo>
                  <a:pt x="1274978" y="210540"/>
                </a:lnTo>
                <a:lnTo>
                  <a:pt x="1272959" y="208610"/>
                </a:lnTo>
                <a:lnTo>
                  <a:pt x="1271638" y="208610"/>
                </a:lnTo>
                <a:lnTo>
                  <a:pt x="1271638" y="211467"/>
                </a:lnTo>
                <a:lnTo>
                  <a:pt x="1271638" y="216242"/>
                </a:lnTo>
                <a:lnTo>
                  <a:pt x="1269390" y="216395"/>
                </a:lnTo>
                <a:lnTo>
                  <a:pt x="1264945" y="216395"/>
                </a:lnTo>
                <a:lnTo>
                  <a:pt x="1264945" y="211467"/>
                </a:lnTo>
                <a:lnTo>
                  <a:pt x="1271638" y="211467"/>
                </a:lnTo>
                <a:lnTo>
                  <a:pt x="1271638" y="208610"/>
                </a:lnTo>
                <a:lnTo>
                  <a:pt x="1261821" y="208610"/>
                </a:lnTo>
                <a:lnTo>
                  <a:pt x="1261821" y="226529"/>
                </a:lnTo>
                <a:lnTo>
                  <a:pt x="1264945" y="226529"/>
                </a:lnTo>
                <a:lnTo>
                  <a:pt x="1264945" y="219202"/>
                </a:lnTo>
                <a:lnTo>
                  <a:pt x="1267371" y="219202"/>
                </a:lnTo>
                <a:lnTo>
                  <a:pt x="1271854" y="226529"/>
                </a:lnTo>
                <a:lnTo>
                  <a:pt x="1275372" y="226529"/>
                </a:lnTo>
                <a:close/>
              </a:path>
              <a:path w="1318260" h="283209">
                <a:moveTo>
                  <a:pt x="1285532" y="207987"/>
                </a:moveTo>
                <a:lnTo>
                  <a:pt x="1282369" y="204876"/>
                </a:lnTo>
                <a:lnTo>
                  <a:pt x="1282369" y="209702"/>
                </a:lnTo>
                <a:lnTo>
                  <a:pt x="1282369" y="225488"/>
                </a:lnTo>
                <a:lnTo>
                  <a:pt x="1275943" y="231863"/>
                </a:lnTo>
                <a:lnTo>
                  <a:pt x="1260017" y="231863"/>
                </a:lnTo>
                <a:lnTo>
                  <a:pt x="1253591" y="225488"/>
                </a:lnTo>
                <a:lnTo>
                  <a:pt x="1253591" y="209702"/>
                </a:lnTo>
                <a:lnTo>
                  <a:pt x="1260017" y="203327"/>
                </a:lnTo>
                <a:lnTo>
                  <a:pt x="1275943" y="203327"/>
                </a:lnTo>
                <a:lnTo>
                  <a:pt x="1282369" y="209702"/>
                </a:lnTo>
                <a:lnTo>
                  <a:pt x="1282369" y="204876"/>
                </a:lnTo>
                <a:lnTo>
                  <a:pt x="1280807" y="203327"/>
                </a:lnTo>
                <a:lnTo>
                  <a:pt x="1277658" y="200202"/>
                </a:lnTo>
                <a:lnTo>
                  <a:pt x="1258303" y="200202"/>
                </a:lnTo>
                <a:lnTo>
                  <a:pt x="1250429" y="207987"/>
                </a:lnTo>
                <a:lnTo>
                  <a:pt x="1250429" y="227190"/>
                </a:lnTo>
                <a:lnTo>
                  <a:pt x="1258303" y="234988"/>
                </a:lnTo>
                <a:lnTo>
                  <a:pt x="1277658" y="234988"/>
                </a:lnTo>
                <a:lnTo>
                  <a:pt x="1280807" y="231863"/>
                </a:lnTo>
                <a:lnTo>
                  <a:pt x="1285532" y="227190"/>
                </a:lnTo>
                <a:lnTo>
                  <a:pt x="1285532" y="207987"/>
                </a:lnTo>
                <a:close/>
              </a:path>
              <a:path w="1318260" h="283209">
                <a:moveTo>
                  <a:pt x="1317917" y="92456"/>
                </a:moveTo>
                <a:lnTo>
                  <a:pt x="1251877" y="92354"/>
                </a:lnTo>
                <a:lnTo>
                  <a:pt x="1216901" y="167195"/>
                </a:lnTo>
                <a:lnTo>
                  <a:pt x="1217917" y="92354"/>
                </a:lnTo>
                <a:lnTo>
                  <a:pt x="1129969" y="92405"/>
                </a:lnTo>
                <a:lnTo>
                  <a:pt x="1138466" y="62407"/>
                </a:lnTo>
                <a:lnTo>
                  <a:pt x="1073962" y="62407"/>
                </a:lnTo>
                <a:lnTo>
                  <a:pt x="1036967" y="192481"/>
                </a:lnTo>
                <a:lnTo>
                  <a:pt x="1036218" y="198653"/>
                </a:lnTo>
                <a:lnTo>
                  <a:pt x="1036218" y="204355"/>
                </a:lnTo>
                <a:lnTo>
                  <a:pt x="1037640" y="213804"/>
                </a:lnTo>
                <a:lnTo>
                  <a:pt x="1042200" y="221081"/>
                </a:lnTo>
                <a:lnTo>
                  <a:pt x="1050328" y="225755"/>
                </a:lnTo>
                <a:lnTo>
                  <a:pt x="1062443" y="227406"/>
                </a:lnTo>
                <a:lnTo>
                  <a:pt x="1119936" y="227406"/>
                </a:lnTo>
                <a:lnTo>
                  <a:pt x="1129398" y="194183"/>
                </a:lnTo>
                <a:lnTo>
                  <a:pt x="1106881" y="194183"/>
                </a:lnTo>
                <a:lnTo>
                  <a:pt x="1104366" y="192214"/>
                </a:lnTo>
                <a:lnTo>
                  <a:pt x="1104366" y="183032"/>
                </a:lnTo>
                <a:lnTo>
                  <a:pt x="1105382" y="178041"/>
                </a:lnTo>
                <a:lnTo>
                  <a:pt x="1121130" y="122821"/>
                </a:lnTo>
                <a:lnTo>
                  <a:pt x="1155496" y="122821"/>
                </a:lnTo>
                <a:lnTo>
                  <a:pt x="1165212" y="227406"/>
                </a:lnTo>
                <a:lnTo>
                  <a:pt x="1163624" y="235292"/>
                </a:lnTo>
                <a:lnTo>
                  <a:pt x="1160945" y="239750"/>
                </a:lnTo>
                <a:lnTo>
                  <a:pt x="1150480" y="244424"/>
                </a:lnTo>
                <a:lnTo>
                  <a:pt x="1133005" y="243751"/>
                </a:lnTo>
                <a:lnTo>
                  <a:pt x="1122756" y="280504"/>
                </a:lnTo>
                <a:lnTo>
                  <a:pt x="1166749" y="280504"/>
                </a:lnTo>
                <a:lnTo>
                  <a:pt x="1184046" y="278028"/>
                </a:lnTo>
                <a:lnTo>
                  <a:pt x="1198168" y="270446"/>
                </a:lnTo>
                <a:lnTo>
                  <a:pt x="1210894" y="257492"/>
                </a:lnTo>
                <a:lnTo>
                  <a:pt x="1223987" y="238874"/>
                </a:lnTo>
                <a:lnTo>
                  <a:pt x="1317917" y="924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0" y="3640988"/>
            <a:ext cx="6858000" cy="4898390"/>
            <a:chOff x="0" y="3640988"/>
            <a:chExt cx="6858000" cy="4898390"/>
          </a:xfrm>
        </p:grpSpPr>
        <p:sp>
          <p:nvSpPr>
            <p:cNvPr id="6" name="object 6"/>
            <p:cNvSpPr/>
            <p:nvPr/>
          </p:nvSpPr>
          <p:spPr>
            <a:xfrm>
              <a:off x="0" y="3640988"/>
              <a:ext cx="6858000" cy="4898390"/>
            </a:xfrm>
            <a:custGeom>
              <a:avLst/>
              <a:gdLst/>
              <a:ahLst/>
              <a:cxnLst/>
              <a:rect l="l" t="t" r="r" b="b"/>
              <a:pathLst>
                <a:path w="6858000" h="4898390">
                  <a:moveTo>
                    <a:pt x="6858000" y="0"/>
                  </a:moveTo>
                  <a:lnTo>
                    <a:pt x="0" y="0"/>
                  </a:lnTo>
                  <a:lnTo>
                    <a:pt x="0" y="4898185"/>
                  </a:lnTo>
                  <a:lnTo>
                    <a:pt x="6858000" y="4898185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702" y="3721150"/>
              <a:ext cx="841246" cy="83972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702" y="6374435"/>
              <a:ext cx="912874" cy="89306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2174" y="1636013"/>
            <a:ext cx="5901055" cy="4368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D853D"/>
                </a:solidFill>
                <a:latin typeface="Fidelity Sans Lt" panose="020B0303030202020204" pitchFamily="34" charset="0"/>
                <a:cs typeface="Fidelity Sans Light"/>
              </a:rPr>
              <a:t>What</a:t>
            </a:r>
            <a:r>
              <a:rPr sz="1400" spc="-5" dirty="0">
                <a:solidFill>
                  <a:srgbClr val="0D853D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400" dirty="0">
                <a:solidFill>
                  <a:srgbClr val="0D853D"/>
                </a:solidFill>
                <a:latin typeface="Fidelity Sans Lt" panose="020B0303030202020204" pitchFamily="34" charset="0"/>
                <a:cs typeface="Fidelity Sans Light"/>
              </a:rPr>
              <a:t>are</a:t>
            </a:r>
            <a:r>
              <a:rPr sz="1400" spc="5" dirty="0">
                <a:solidFill>
                  <a:srgbClr val="0D853D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400" spc="-10" dirty="0">
                <a:solidFill>
                  <a:srgbClr val="0D853D"/>
                </a:solidFill>
                <a:latin typeface="Fidelity Sans Lt" panose="020B0303030202020204" pitchFamily="34" charset="0"/>
                <a:cs typeface="Fidelity Sans Light"/>
              </a:rPr>
              <a:t>commuter</a:t>
            </a:r>
            <a:r>
              <a:rPr sz="1400" spc="-65" dirty="0">
                <a:solidFill>
                  <a:srgbClr val="0D853D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400" spc="-10" dirty="0">
                <a:solidFill>
                  <a:srgbClr val="0D853D"/>
                </a:solidFill>
                <a:latin typeface="Fidelity Sans Lt" panose="020B0303030202020204" pitchFamily="34" charset="0"/>
                <a:cs typeface="Fidelity Sans Light"/>
              </a:rPr>
              <a:t>benefits?</a:t>
            </a:r>
            <a:endParaRPr sz="1400" dirty="0">
              <a:latin typeface="Fidelity Sans Lt" panose="020B0303030202020204" pitchFamily="34" charset="0"/>
              <a:cs typeface="Fidelity Sans Light"/>
            </a:endParaRPr>
          </a:p>
          <a:p>
            <a:pPr marL="13970" marR="5080" algn="just">
              <a:lnSpc>
                <a:spcPct val="100000"/>
              </a:lnSpc>
              <a:spcBef>
                <a:spcPts val="1215"/>
              </a:spcBef>
            </a:pPr>
            <a:r>
              <a:rPr sz="1100" dirty="0"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100" spc="9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commuter</a:t>
            </a:r>
            <a:r>
              <a:rPr sz="1100" spc="10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benefits</a:t>
            </a:r>
            <a:r>
              <a:rPr sz="1100" spc="10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program</a:t>
            </a:r>
            <a:r>
              <a:rPr sz="1100" spc="8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is</a:t>
            </a:r>
            <a:r>
              <a:rPr sz="1100" spc="10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an</a:t>
            </a:r>
            <a:r>
              <a:rPr sz="1100" spc="9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employer-provided</a:t>
            </a:r>
            <a:r>
              <a:rPr sz="1100" spc="10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benefits</a:t>
            </a:r>
            <a:r>
              <a:rPr sz="1100" spc="10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program</a:t>
            </a:r>
            <a:r>
              <a:rPr sz="1100" spc="9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that</a:t>
            </a:r>
            <a:r>
              <a:rPr sz="1100" spc="9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allows</a:t>
            </a:r>
            <a:r>
              <a:rPr sz="1100" spc="10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100" spc="9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25" dirty="0">
                <a:latin typeface="Fidelity Sans Lt" panose="020B0303030202020204" pitchFamily="34" charset="0"/>
                <a:cs typeface="Fidelity Sans Light"/>
              </a:rPr>
              <a:t>to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set</a:t>
            </a:r>
            <a:r>
              <a:rPr sz="1100" spc="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aside</a:t>
            </a:r>
            <a:r>
              <a:rPr sz="1100" spc="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20" dirty="0">
                <a:latin typeface="Fidelity Sans Lt" panose="020B0303030202020204" pitchFamily="34" charset="0"/>
                <a:cs typeface="Fidelity Sans Light"/>
              </a:rPr>
              <a:t>pre-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tax</a:t>
            </a:r>
            <a:r>
              <a:rPr sz="1100" spc="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funds</a:t>
            </a:r>
            <a:r>
              <a:rPr sz="1100" spc="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100" spc="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pay</a:t>
            </a:r>
            <a:r>
              <a:rPr sz="1100" spc="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100" spc="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mass</a:t>
            </a:r>
            <a:r>
              <a:rPr sz="1100" spc="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transit</a:t>
            </a:r>
            <a:r>
              <a:rPr sz="1100" spc="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100" spc="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parking</a:t>
            </a:r>
            <a:r>
              <a:rPr sz="1100" spc="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expenses</a:t>
            </a:r>
            <a:r>
              <a:rPr sz="1100" spc="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related</a:t>
            </a:r>
            <a:r>
              <a:rPr sz="1100" spc="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100" spc="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commuting</a:t>
            </a:r>
            <a:r>
              <a:rPr sz="1100" spc="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25" dirty="0">
                <a:latin typeface="Fidelity Sans Lt" panose="020B0303030202020204" pitchFamily="34" charset="0"/>
                <a:cs typeface="Fidelity Sans Light"/>
              </a:rPr>
              <a:t>to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work.</a:t>
            </a:r>
            <a:r>
              <a:rPr sz="1100" spc="2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Qualified</a:t>
            </a:r>
            <a:r>
              <a:rPr sz="1100" spc="2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expenses</a:t>
            </a:r>
            <a:r>
              <a:rPr sz="1100" spc="2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can</a:t>
            </a:r>
            <a:r>
              <a:rPr sz="1100" spc="2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include</a:t>
            </a:r>
            <a:r>
              <a:rPr sz="1100" spc="2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public</a:t>
            </a:r>
            <a:r>
              <a:rPr sz="1100" spc="2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transit,</a:t>
            </a:r>
            <a:r>
              <a:rPr sz="1100" spc="2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vanpooling,</a:t>
            </a:r>
            <a:r>
              <a:rPr sz="1100" spc="16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100" spc="2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work-related</a:t>
            </a:r>
            <a:r>
              <a:rPr sz="1100" spc="2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parking costs.</a:t>
            </a:r>
            <a:endParaRPr sz="11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1100" dirty="0">
              <a:latin typeface="Fidelity Sans Lt" panose="020B0303030202020204" pitchFamily="34" charset="0"/>
              <a:cs typeface="Fidelity Sans Light"/>
            </a:endParaRPr>
          </a:p>
          <a:p>
            <a:pPr marL="12700" marR="203835" indent="635">
              <a:lnSpc>
                <a:spcPct val="100000"/>
              </a:lnSpc>
            </a:pP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100" spc="-6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20" dirty="0">
                <a:latin typeface="Fidelity Sans Lt" panose="020B0303030202020204" pitchFamily="34" charset="0"/>
                <a:cs typeface="Fidelity Sans Light"/>
              </a:rPr>
              <a:t>pre-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tax</a:t>
            </a:r>
            <a:r>
              <a:rPr sz="11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dollars</a:t>
            </a:r>
            <a:r>
              <a:rPr sz="1100" spc="-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are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added</a:t>
            </a:r>
            <a:r>
              <a:rPr sz="11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1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separate</a:t>
            </a:r>
            <a:r>
              <a:rPr sz="11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accounts</a:t>
            </a:r>
            <a:r>
              <a:rPr sz="1100" spc="-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100" spc="-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parking</a:t>
            </a:r>
            <a:r>
              <a:rPr sz="11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and/or</a:t>
            </a:r>
            <a:r>
              <a:rPr sz="11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transit</a:t>
            </a:r>
            <a:r>
              <a:rPr sz="11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expenses,</a:t>
            </a:r>
            <a:r>
              <a:rPr sz="11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25" dirty="0">
                <a:latin typeface="Fidelity Sans Lt" panose="020B0303030202020204" pitchFamily="34" charset="0"/>
                <a:cs typeface="Fidelity Sans Light"/>
              </a:rPr>
              <a:t>and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funds</a:t>
            </a:r>
            <a:r>
              <a:rPr sz="11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cannot</a:t>
            </a:r>
            <a:r>
              <a:rPr sz="11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be</a:t>
            </a:r>
            <a:r>
              <a:rPr sz="11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transferred between</a:t>
            </a:r>
            <a:r>
              <a:rPr sz="11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individual</a:t>
            </a:r>
            <a:r>
              <a:rPr sz="11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commuter</a:t>
            </a:r>
            <a:r>
              <a:rPr sz="1100" spc="-8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accounts.</a:t>
            </a:r>
            <a:r>
              <a:rPr sz="1100" spc="-5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Parking</a:t>
            </a:r>
            <a:r>
              <a:rPr sz="11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and/or</a:t>
            </a:r>
            <a:r>
              <a:rPr sz="11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transit benefits</a:t>
            </a:r>
            <a:r>
              <a:rPr sz="11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are limited</a:t>
            </a:r>
            <a:r>
              <a:rPr sz="11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1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100" spc="-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expenses</a:t>
            </a:r>
            <a:r>
              <a:rPr sz="11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only.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20" dirty="0">
                <a:latin typeface="Fidelity Sans Lt" panose="020B0303030202020204" pitchFamily="34" charset="0"/>
                <a:cs typeface="Fidelity Sans Light"/>
              </a:rPr>
              <a:t>Reimbursement</a:t>
            </a:r>
            <a:r>
              <a:rPr sz="11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is</a:t>
            </a:r>
            <a:r>
              <a:rPr sz="1100" spc="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not</a:t>
            </a:r>
            <a:r>
              <a:rPr sz="11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allowed</a:t>
            </a:r>
            <a:r>
              <a:rPr sz="11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1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spouse</a:t>
            </a:r>
            <a:r>
              <a:rPr sz="1100" spc="-25" dirty="0">
                <a:latin typeface="Fidelity Sans Lt" panose="020B0303030202020204" pitchFamily="34" charset="0"/>
                <a:cs typeface="Fidelity Sans Light"/>
              </a:rPr>
              <a:t> or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100" spc="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parking</a:t>
            </a:r>
            <a:r>
              <a:rPr sz="11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latin typeface="Fidelity Sans Lt" panose="020B0303030202020204" pitchFamily="34" charset="0"/>
                <a:cs typeface="Fidelity Sans Light"/>
              </a:rPr>
              <a:t>or</a:t>
            </a:r>
            <a:r>
              <a:rPr sz="11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transit</a:t>
            </a:r>
            <a:r>
              <a:rPr sz="11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latin typeface="Fidelity Sans Lt" panose="020B0303030202020204" pitchFamily="34" charset="0"/>
                <a:cs typeface="Fidelity Sans Light"/>
              </a:rPr>
              <a:t>expenses.</a:t>
            </a:r>
            <a:endParaRPr sz="11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 dirty="0">
              <a:latin typeface="Fidelity Sans Light"/>
              <a:cs typeface="Fidelity Sans Light"/>
            </a:endParaRPr>
          </a:p>
          <a:p>
            <a:pPr marL="883919">
              <a:lnSpc>
                <a:spcPct val="100000"/>
              </a:lnSpc>
            </a:pPr>
            <a:r>
              <a:rPr sz="1000" b="1" dirty="0">
                <a:latin typeface="Fidelity Sans Lt" panose="020B0303030202020204" pitchFamily="34" charset="0"/>
                <a:cs typeface="Fidelity Sans"/>
              </a:rPr>
              <a:t>Qualified</a:t>
            </a:r>
            <a:r>
              <a:rPr sz="1000" b="1" spc="-15" dirty="0">
                <a:latin typeface="Fidelity Sans Lt" panose="020B0303030202020204" pitchFamily="34" charset="0"/>
                <a:cs typeface="Fidelity Sans"/>
              </a:rPr>
              <a:t> </a:t>
            </a:r>
            <a:r>
              <a:rPr sz="1000" b="1" spc="-10" dirty="0">
                <a:latin typeface="Fidelity Sans Lt" panose="020B0303030202020204" pitchFamily="34" charset="0"/>
                <a:cs typeface="Fidelity Sans"/>
              </a:rPr>
              <a:t>expenses</a:t>
            </a:r>
            <a:endParaRPr sz="1000" dirty="0">
              <a:latin typeface="Fidelity Sans Lt" panose="020B0303030202020204" pitchFamily="34" charset="0"/>
              <a:cs typeface="Fidelity Sans"/>
            </a:endParaRPr>
          </a:p>
          <a:p>
            <a:pPr marL="883919" marR="409575" indent="-635">
              <a:lnSpc>
                <a:spcPct val="100000"/>
              </a:lnSpc>
              <a:spcBef>
                <a:spcPts val="300"/>
              </a:spcBef>
            </a:pPr>
            <a:r>
              <a:rPr sz="1000" dirty="0"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will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receive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0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commuter</a:t>
            </a:r>
            <a:r>
              <a:rPr sz="10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debit</a:t>
            </a:r>
            <a:r>
              <a:rPr sz="1000" spc="-6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card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pay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qualified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transportation</a:t>
            </a:r>
            <a:r>
              <a:rPr sz="1000" spc="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expenses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at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eligible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merchants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service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providers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that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accept debit</a:t>
            </a:r>
            <a:r>
              <a:rPr sz="1000" spc="-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cards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5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payment.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883919" marR="480695" indent="-635">
              <a:lnSpc>
                <a:spcPct val="100000"/>
              </a:lnSpc>
            </a:pPr>
            <a:r>
              <a:rPr sz="1000" dirty="0"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6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amount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5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purchase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will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be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deducted</a:t>
            </a:r>
            <a:r>
              <a:rPr sz="1000" spc="-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automatically</a:t>
            </a:r>
            <a:r>
              <a:rPr sz="1000" spc="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from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6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appropriate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account,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based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on</a:t>
            </a:r>
            <a:r>
              <a:rPr sz="1000" spc="-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6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type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merchant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available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balance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in</a:t>
            </a:r>
            <a:r>
              <a:rPr sz="1000" spc="-6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parking and/or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transit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account.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884555">
              <a:lnSpc>
                <a:spcPct val="100000"/>
              </a:lnSpc>
              <a:spcBef>
                <a:spcPts val="1200"/>
              </a:spcBef>
            </a:pP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Parking:</a:t>
            </a:r>
            <a:r>
              <a:rPr sz="1000" spc="-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Use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commuter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debit 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card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pay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parking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at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or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near</a:t>
            </a:r>
            <a:r>
              <a:rPr sz="1000" spc="-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work</a:t>
            </a:r>
            <a:r>
              <a:rPr sz="1000" spc="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location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or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884555">
              <a:lnSpc>
                <a:spcPct val="100000"/>
              </a:lnSpc>
            </a:pPr>
            <a:r>
              <a:rPr sz="1000" dirty="0">
                <a:latin typeface="Fidelity Sans Lt" panose="020B0303030202020204" pitchFamily="34" charset="0"/>
                <a:cs typeface="Fidelity Sans Light"/>
              </a:rPr>
              <a:t>at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0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mass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transit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station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used</a:t>
            </a:r>
            <a:r>
              <a:rPr sz="1000" spc="-5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commuting,</a:t>
            </a:r>
            <a:r>
              <a:rPr sz="1000" spc="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or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can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make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payment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on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NetBenefits®.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884555" marR="161925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Transit:</a:t>
            </a:r>
            <a:r>
              <a:rPr sz="1000" spc="-6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Expenses</a:t>
            </a:r>
            <a:r>
              <a:rPr sz="1000" spc="-7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6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transit</a:t>
            </a:r>
            <a:r>
              <a:rPr sz="10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account</a:t>
            </a:r>
            <a:r>
              <a:rPr sz="1000" spc="-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include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costs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associated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with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public transportation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such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as</a:t>
            </a:r>
            <a:r>
              <a:rPr sz="10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0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train,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bus,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monorail,</a:t>
            </a:r>
            <a:r>
              <a:rPr sz="1000" spc="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streetcar,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subway,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or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ferry.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Vanpool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expenses</a:t>
            </a:r>
            <a:r>
              <a:rPr sz="1000" spc="-7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are</a:t>
            </a:r>
            <a:r>
              <a:rPr sz="1000" spc="-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eligible,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but</a:t>
            </a:r>
            <a:r>
              <a:rPr sz="1000" spc="-5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highway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vehicle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must</a:t>
            </a:r>
            <a:r>
              <a:rPr sz="1000" spc="-5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seat</a:t>
            </a:r>
            <a:r>
              <a:rPr sz="10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at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least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6</a:t>
            </a:r>
            <a:r>
              <a:rPr sz="1000" spc="-6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adults,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excluding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the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driver.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13357" y="6293078"/>
            <a:ext cx="5014595" cy="215963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b="1" spc="-10" dirty="0">
                <a:latin typeface="Fidelity Sans Lt" panose="020B0303030202020204" pitchFamily="34" charset="0"/>
                <a:cs typeface="Fidelity Sans"/>
              </a:rPr>
              <a:t>Elections</a:t>
            </a:r>
            <a:r>
              <a:rPr sz="1000" b="1" spc="-35" dirty="0">
                <a:latin typeface="Fidelity Sans Lt" panose="020B0303030202020204" pitchFamily="34" charset="0"/>
                <a:cs typeface="Fidelity Sans"/>
              </a:rPr>
              <a:t> </a:t>
            </a:r>
            <a:r>
              <a:rPr sz="1000" b="1" dirty="0">
                <a:latin typeface="Fidelity Sans Lt" panose="020B0303030202020204" pitchFamily="34" charset="0"/>
                <a:cs typeface="Fidelity Sans"/>
              </a:rPr>
              <a:t>and</a:t>
            </a:r>
            <a:r>
              <a:rPr sz="1000" b="1" spc="-30" dirty="0">
                <a:latin typeface="Fidelity Sans Lt" panose="020B0303030202020204" pitchFamily="34" charset="0"/>
                <a:cs typeface="Fidelity Sans"/>
              </a:rPr>
              <a:t> </a:t>
            </a:r>
            <a:r>
              <a:rPr sz="1000" b="1" spc="-10" dirty="0">
                <a:latin typeface="Fidelity Sans Lt" panose="020B0303030202020204" pitchFamily="34" charset="0"/>
                <a:cs typeface="Fidelity Sans"/>
              </a:rPr>
              <a:t>spending</a:t>
            </a:r>
            <a:endParaRPr sz="1000" dirty="0">
              <a:latin typeface="Fidelity Sans Lt" panose="020B0303030202020204" pitchFamily="34" charset="0"/>
              <a:cs typeface="Fidelity Sans"/>
            </a:endParaRPr>
          </a:p>
          <a:p>
            <a:pPr marL="12700" marR="5080">
              <a:lnSpc>
                <a:spcPct val="100000"/>
              </a:lnSpc>
              <a:spcBef>
                <a:spcPts val="300"/>
              </a:spcBef>
              <a:tabLst>
                <a:tab pos="2795270" algn="l"/>
                <a:tab pos="3472815" algn="l"/>
              </a:tabLst>
            </a:pPr>
            <a:r>
              <a:rPr sz="1000" dirty="0"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IRS</a:t>
            </a:r>
            <a:r>
              <a:rPr sz="1000" spc="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sets</a:t>
            </a:r>
            <a:r>
              <a:rPr sz="1000" spc="-5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maximum</a:t>
            </a:r>
            <a:r>
              <a:rPr sz="1000" spc="-4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monthly</a:t>
            </a:r>
            <a:r>
              <a:rPr sz="1000" spc="-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pre-tax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deduction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limit–the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maximum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monthly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limit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that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may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be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excluded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from an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employee’s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income</a:t>
            </a:r>
            <a:r>
              <a:rPr sz="1000" spc="-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qualified</a:t>
            </a:r>
            <a:r>
              <a:rPr sz="1000" spc="-5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commuter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benefits. </a:t>
            </a:r>
            <a:r>
              <a:rPr sz="1000" spc="-2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&lt;You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can</a:t>
            </a:r>
            <a:r>
              <a:rPr sz="1000" spc="-3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choose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4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pre-tax</a:t>
            </a:r>
            <a:r>
              <a:rPr sz="1000" spc="-4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000" spc="-3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post-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tax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amounts</a:t>
            </a:r>
            <a:r>
              <a:rPr sz="1000" spc="-3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would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like</a:t>
            </a:r>
            <a:r>
              <a:rPr sz="1000" spc="-5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added</a:t>
            </a:r>
            <a:r>
              <a:rPr sz="1000" spc="-1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5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000" spc="-4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commuter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debit</a:t>
            </a:r>
            <a:r>
              <a:rPr sz="1000" spc="-3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card</a:t>
            </a:r>
            <a:r>
              <a:rPr sz="1000" spc="1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via</a:t>
            </a:r>
            <a:r>
              <a:rPr sz="1000" spc="-3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payroll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deduction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.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Electing</a:t>
            </a:r>
            <a:r>
              <a:rPr sz="1000" spc="-3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both</a:t>
            </a:r>
            <a:r>
              <a:rPr sz="1000" spc="-5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pre-</a:t>
            </a:r>
            <a:r>
              <a:rPr sz="1000" spc="-5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post-</a:t>
            </a:r>
            <a:r>
              <a:rPr sz="1000" spc="-3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tax</a:t>
            </a:r>
            <a:r>
              <a:rPr sz="1000" spc="-3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funds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enables</a:t>
            </a:r>
            <a:r>
              <a:rPr sz="1000" spc="-3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1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use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3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commuter</a:t>
            </a:r>
            <a:r>
              <a:rPr sz="1000" spc="-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debit</a:t>
            </a:r>
            <a:r>
              <a:rPr sz="1000" spc="-1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card</a:t>
            </a:r>
            <a:r>
              <a:rPr sz="1000" spc="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all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000" spc="-1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commuter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expenses,</a:t>
            </a:r>
            <a:r>
              <a:rPr sz="1000" spc="-6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even</a:t>
            </a:r>
            <a:r>
              <a:rPr sz="1000" spc="-3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if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000" spc="-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monthly</a:t>
            </a:r>
            <a:r>
              <a:rPr sz="1000" spc="-1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expenses exceed</a:t>
            </a:r>
            <a:r>
              <a:rPr sz="1000" spc="-4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4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IRS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pre-tax</a:t>
            </a:r>
            <a:r>
              <a:rPr sz="1000" spc="-3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limits.&gt;</a:t>
            </a:r>
            <a:r>
              <a:rPr sz="1000" spc="-2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&lt;Keep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in</a:t>
            </a:r>
            <a:r>
              <a:rPr sz="1000" spc="-5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mind,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if</a:t>
            </a:r>
            <a:r>
              <a:rPr sz="1000" spc="-4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4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amount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want</a:t>
            </a:r>
            <a:r>
              <a:rPr sz="1000" spc="-1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2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spend</a:t>
            </a:r>
            <a:r>
              <a:rPr sz="1000" spc="-3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with</a:t>
            </a:r>
            <a:r>
              <a:rPr sz="1000" spc="-5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your </a:t>
            </a:r>
            <a:r>
              <a:rPr sz="1000" spc="-4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commuter</a:t>
            </a:r>
            <a:r>
              <a:rPr sz="1000" spc="-5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3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debit</a:t>
            </a:r>
            <a:r>
              <a:rPr sz="1000" spc="-4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3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card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exceeds</a:t>
            </a:r>
            <a:r>
              <a:rPr sz="1000" spc="-5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3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IRS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maximum</a:t>
            </a:r>
            <a:r>
              <a:rPr sz="1000" spc="-2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monthly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limit,</a:t>
            </a:r>
            <a:r>
              <a:rPr sz="1000" spc="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3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transaction</a:t>
            </a:r>
            <a:r>
              <a:rPr sz="1000" spc="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will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be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declined.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Instead,</a:t>
            </a:r>
            <a:r>
              <a:rPr sz="1000" spc="-2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use</a:t>
            </a:r>
            <a:r>
              <a:rPr sz="1000" spc="-6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another</a:t>
            </a:r>
            <a:r>
              <a:rPr sz="1000" spc="-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form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of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payment</a:t>
            </a:r>
            <a:r>
              <a:rPr sz="1000" spc="-1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000" spc="-1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reimburse yourself</a:t>
            </a:r>
            <a:r>
              <a:rPr sz="1000" spc="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up to</a:t>
            </a:r>
            <a:r>
              <a:rPr sz="1000" spc="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the 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IRS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maximum</a:t>
            </a:r>
            <a:r>
              <a:rPr sz="1000" spc="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monthly</a:t>
            </a:r>
            <a:r>
              <a:rPr sz="1000" spc="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limit</a:t>
            </a:r>
            <a:r>
              <a:rPr sz="1000" spc="-1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via</a:t>
            </a:r>
            <a:r>
              <a:rPr sz="1000" spc="-4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  <a:hlinkClick r:id="rId5"/>
              </a:rPr>
              <a:t>NetBenefits</a:t>
            </a:r>
            <a:r>
              <a:rPr sz="1000" spc="-1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.&gt;</a:t>
            </a:r>
            <a:r>
              <a:rPr sz="1000" dirty="0">
                <a:solidFill>
                  <a:srgbClr val="FF66FF"/>
                </a:solidFill>
                <a:latin typeface="Fidelity Sans Lt" panose="020B0303030202020204" pitchFamily="34" charset="0"/>
                <a:cs typeface="Fidelity Sans Light"/>
              </a:rPr>
              <a:t>	</a:t>
            </a:r>
            <a:r>
              <a:rPr sz="1000" u="sng" dirty="0">
                <a:solidFill>
                  <a:srgbClr val="FF66FF"/>
                </a:solidFill>
                <a:uFill>
                  <a:solidFill>
                    <a:srgbClr val="00546E"/>
                  </a:solidFill>
                </a:uFill>
                <a:latin typeface="Fidelity Sans Lt" panose="020B0303030202020204" pitchFamily="34" charset="0"/>
                <a:cs typeface="Fidelity Sans Light"/>
              </a:rPr>
              <a:t>	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2700" marR="174625">
              <a:lnSpc>
                <a:spcPct val="100000"/>
              </a:lnSpc>
            </a:pPr>
            <a:r>
              <a:rPr sz="1000" b="1" dirty="0">
                <a:latin typeface="Fidelity Sans Lt" panose="020B0303030202020204" pitchFamily="34" charset="0"/>
                <a:cs typeface="Fidelity Sans"/>
              </a:rPr>
              <a:t>Note:</a:t>
            </a:r>
            <a:r>
              <a:rPr sz="1000" b="1" spc="-25" dirty="0">
                <a:latin typeface="Fidelity Sans Lt" panose="020B0303030202020204" pitchFamily="34" charset="0"/>
                <a:cs typeface="Fidelity Sans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IRS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has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000" spc="-3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requirement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that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commuter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claims</a:t>
            </a:r>
            <a:r>
              <a:rPr sz="1000" spc="-2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must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be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submitted</a:t>
            </a:r>
            <a:r>
              <a:rPr sz="1000" spc="-3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within</a:t>
            </a:r>
            <a:r>
              <a:rPr sz="1000" spc="-40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180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days</a:t>
            </a:r>
            <a:r>
              <a:rPr sz="1000" spc="-1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incurring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25" dirty="0"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latin typeface="Fidelity Sans Lt" panose="020B0303030202020204" pitchFamily="34" charset="0"/>
                <a:cs typeface="Fidelity Sans Light"/>
              </a:rPr>
              <a:t>expense.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91575" y="6439652"/>
            <a:ext cx="272795" cy="268210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242279"/>
              </p:ext>
            </p:extLst>
          </p:nvPr>
        </p:nvGraphicFramePr>
        <p:xfrm>
          <a:off x="427685" y="1832006"/>
          <a:ext cx="5988685" cy="6723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7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560">
                <a:tc>
                  <a:txBody>
                    <a:bodyPr/>
                    <a:lstStyle/>
                    <a:p>
                      <a:pPr marL="83820" marR="5746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How</a:t>
                      </a:r>
                      <a:r>
                        <a:rPr sz="1100" spc="-3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do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2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enroll</a:t>
                      </a:r>
                      <a:r>
                        <a:rPr sz="1100" spc="-1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5" dirty="0">
                          <a:latin typeface="Fidelity Sans Lt" panose="020B0303030202020204" pitchFamily="34" charset="0"/>
                          <a:cs typeface="Fidelity Sans"/>
                        </a:rPr>
                        <a:t>in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parking</a:t>
                      </a:r>
                      <a:r>
                        <a:rPr sz="1100" spc="-3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or</a:t>
                      </a:r>
                      <a:r>
                        <a:rPr sz="1100" spc="-2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transit benefits?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905" marB="0"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marR="319405" indent="-63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If</a:t>
                      </a:r>
                      <a:r>
                        <a:rPr sz="1000" spc="-6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are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eligible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under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employer’s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plan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rules,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&lt;you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can</a:t>
                      </a:r>
                      <a:r>
                        <a:rPr sz="1000" spc="-3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enroll </a:t>
                      </a:r>
                      <a:r>
                        <a:rPr sz="1000" spc="-3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on</a:t>
                      </a:r>
                      <a:r>
                        <a:rPr sz="1000" spc="-5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u="sng" spc="-10" dirty="0">
                          <a:solidFill>
                            <a:srgbClr val="FF66FF"/>
                          </a:solidFill>
                          <a:uFill>
                            <a:solidFill>
                              <a:srgbClr val="FF66FF"/>
                            </a:solidFill>
                          </a:uFill>
                          <a:latin typeface="Fidelity Sans Lt" panose="020B0303030202020204" pitchFamily="34" charset="0"/>
                          <a:cs typeface="Fidelity Sans Light"/>
                          <a:hlinkClick r:id="rId3"/>
                        </a:rPr>
                        <a:t>NetBenefits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.</a:t>
                      </a:r>
                      <a:r>
                        <a:rPr sz="1000" spc="-5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Simply</a:t>
                      </a:r>
                      <a:r>
                        <a:rPr sz="1000" spc="-1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log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on</a:t>
                      </a:r>
                      <a:r>
                        <a:rPr sz="1000" spc="-3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select</a:t>
                      </a:r>
                      <a:r>
                        <a:rPr sz="1000" spc="-35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lang="en-US"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1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Flexible</a:t>
                      </a:r>
                      <a:r>
                        <a:rPr sz="1000" spc="-5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spending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and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reimbursement</a:t>
                      </a:r>
                      <a:r>
                        <a:rPr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accounts.</a:t>
                      </a:r>
                      <a:r>
                        <a:rPr lang="en-US" sz="100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225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Then,</a:t>
                      </a:r>
                      <a:r>
                        <a:rPr sz="1000" spc="-3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under</a:t>
                      </a:r>
                      <a:r>
                        <a:rPr sz="1000" spc="-5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"Account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summary" </a:t>
                      </a:r>
                      <a:r>
                        <a:rPr sz="1000" spc="-3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section,</a:t>
                      </a:r>
                      <a:r>
                        <a:rPr sz="1000" spc="-3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select</a:t>
                      </a:r>
                      <a:r>
                        <a:rPr sz="1000" spc="-6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lang="en-US"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Enroll.</a:t>
                      </a:r>
                      <a:r>
                        <a:rPr lang="en-US"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&gt;</a:t>
                      </a:r>
                      <a:r>
                        <a:rPr sz="1000" spc="-1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&lt;you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can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enroll</a:t>
                      </a:r>
                      <a:r>
                        <a:rPr sz="1000" spc="-3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through</a:t>
                      </a:r>
                      <a:r>
                        <a:rPr sz="1000" spc="-1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benefits 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administrator.&gt;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may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have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enroll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at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beginning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each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plan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year.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See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plan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details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more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information.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0" marB="0"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7465">
                <a:tc>
                  <a:txBody>
                    <a:bodyPr/>
                    <a:lstStyle/>
                    <a:p>
                      <a:pPr marL="83820" marR="117475">
                        <a:lnSpc>
                          <a:spcPct val="1073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Can</a:t>
                      </a:r>
                      <a:r>
                        <a:rPr sz="1100" spc="-4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2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update</a:t>
                      </a:r>
                      <a:r>
                        <a:rPr sz="1100" spc="1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my</a:t>
                      </a:r>
                      <a:r>
                        <a:rPr sz="1100" spc="-3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election amount?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08585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 marR="254000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Election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amounts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can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be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updated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month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month.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&lt;Simply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log</a:t>
                      </a:r>
                      <a:r>
                        <a:rPr sz="1000" spc="-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5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 </a:t>
                      </a:r>
                      <a:r>
                        <a:rPr sz="1000" u="sng" spc="-10" dirty="0">
                          <a:solidFill>
                            <a:srgbClr val="FF66FF"/>
                          </a:solidFill>
                          <a:uFill>
                            <a:solidFill>
                              <a:srgbClr val="FF66FF"/>
                            </a:solidFill>
                          </a:uFill>
                          <a:latin typeface="Fidelity Sans Lt" panose="020B0303030202020204" pitchFamily="34" charset="0"/>
                          <a:cs typeface="Fidelity Sans Light"/>
                          <a:hlinkClick r:id="rId3"/>
                        </a:rPr>
                        <a:t>NetBenefits</a:t>
                      </a:r>
                      <a:r>
                        <a:rPr sz="1000" spc="-5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1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select</a:t>
                      </a:r>
                      <a:r>
                        <a:rPr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lang="en-US"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Flexible</a:t>
                      </a:r>
                      <a:r>
                        <a:rPr sz="1000" spc="-4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spending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1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reimbursement accounts.</a:t>
                      </a:r>
                      <a:r>
                        <a:rPr lang="en-US"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Under</a:t>
                      </a:r>
                      <a:r>
                        <a:rPr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lang="en-US"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current</a:t>
                      </a:r>
                      <a:r>
                        <a:rPr sz="1000" spc="-3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benefits,</a:t>
                      </a:r>
                      <a:r>
                        <a:rPr lang="en-US"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5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select</a:t>
                      </a:r>
                      <a:r>
                        <a:rPr sz="1000" spc="-3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lang="en-US"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Parking</a:t>
                      </a:r>
                      <a:r>
                        <a:rPr sz="1000" spc="1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or</a:t>
                      </a:r>
                      <a:r>
                        <a:rPr sz="1000" spc="-4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transit.</a:t>
                      </a:r>
                      <a:r>
                        <a:rPr lang="en-US"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Hover</a:t>
                      </a:r>
                      <a:r>
                        <a:rPr sz="1000" spc="-3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over</a:t>
                      </a:r>
                      <a:r>
                        <a:rPr sz="1000" spc="-3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lang="en-US" sz="1000" spc="-3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Accounts</a:t>
                      </a:r>
                      <a:r>
                        <a:rPr lang="en-US"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in</a:t>
                      </a:r>
                      <a:r>
                        <a:rPr sz="1000" spc="-6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6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upper</a:t>
                      </a:r>
                      <a:r>
                        <a:rPr sz="1000" spc="-5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menu</a:t>
                      </a:r>
                      <a:r>
                        <a:rPr sz="1000" spc="-6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bar</a:t>
                      </a:r>
                      <a:r>
                        <a:rPr sz="1000" spc="-5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4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select</a:t>
                      </a:r>
                      <a:r>
                        <a:rPr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lang="en-US"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summary.</a:t>
                      </a:r>
                      <a:r>
                        <a:rPr lang="en-US"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18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Select</a:t>
                      </a:r>
                      <a:r>
                        <a:rPr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5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“+”</a:t>
                      </a:r>
                      <a:r>
                        <a:rPr sz="1000" spc="-3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icon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beside</a:t>
                      </a:r>
                      <a:r>
                        <a:rPr sz="1000" spc="-6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parking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or</a:t>
                      </a:r>
                      <a:r>
                        <a:rPr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transit</a:t>
                      </a:r>
                      <a:r>
                        <a:rPr sz="1000" spc="-3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account, then</a:t>
                      </a:r>
                      <a:r>
                        <a:rPr sz="1000" spc="-5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select</a:t>
                      </a:r>
                      <a:r>
                        <a:rPr sz="1000" spc="-5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“Update 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election.</a:t>
                      </a:r>
                      <a:r>
                        <a:rPr lang="en-US"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&gt;</a:t>
                      </a:r>
                      <a:r>
                        <a:rPr sz="1000" spc="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&lt;Changes</a:t>
                      </a:r>
                      <a:r>
                        <a:rPr sz="1000" spc="1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your</a:t>
                      </a:r>
                      <a:r>
                        <a:rPr sz="1000" spc="-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election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can</a:t>
                      </a:r>
                      <a:r>
                        <a:rPr sz="1000" spc="-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made</a:t>
                      </a:r>
                      <a:r>
                        <a:rPr sz="1000" spc="-4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through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benefits</a:t>
                      </a:r>
                      <a:r>
                        <a:rPr sz="1000" spc="-4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administrator.&gt;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3985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3585">
                <a:tc>
                  <a:txBody>
                    <a:bodyPr/>
                    <a:lstStyle/>
                    <a:p>
                      <a:pPr marL="83820" marR="473709">
                        <a:lnSpc>
                          <a:spcPct val="1073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When</a:t>
                      </a:r>
                      <a:r>
                        <a:rPr sz="1100" spc="-3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are</a:t>
                      </a:r>
                      <a:r>
                        <a:rPr sz="1100" spc="-1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my</a:t>
                      </a:r>
                      <a:r>
                        <a:rPr sz="1100" spc="-25" dirty="0">
                          <a:latin typeface="Fidelity Sans Lt" panose="020B0303030202020204" pitchFamily="34" charset="0"/>
                          <a:cs typeface="Fidelity Sans"/>
                        </a:rPr>
                        <a:t> funds 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available?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0922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marR="491490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Funds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are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available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as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deductions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are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taken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from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paycheck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contributed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account.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462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0165">
                <a:tc>
                  <a:txBody>
                    <a:bodyPr/>
                    <a:lstStyle/>
                    <a:p>
                      <a:pPr marL="83820" marR="76835">
                        <a:lnSpc>
                          <a:spcPct val="1073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How</a:t>
                      </a:r>
                      <a:r>
                        <a:rPr sz="1100" spc="-3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do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2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use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the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funds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available</a:t>
                      </a:r>
                      <a:r>
                        <a:rPr sz="1100" spc="-3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in</a:t>
                      </a:r>
                      <a:r>
                        <a:rPr sz="1100" spc="-4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my</a:t>
                      </a:r>
                      <a:r>
                        <a:rPr sz="1100" spc="-2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commuter 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account?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0922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marR="476884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commuter</a:t>
                      </a:r>
                      <a:r>
                        <a:rPr sz="100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funds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are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loaded</a:t>
                      </a:r>
                      <a:r>
                        <a:rPr sz="1000" spc="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commuter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debit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card,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in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separate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buckets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if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have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both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parking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transit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balance. Fidelity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will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mail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card</a:t>
                      </a:r>
                      <a:r>
                        <a:rPr sz="1000" spc="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within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5–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7</a:t>
                      </a:r>
                      <a:r>
                        <a:rPr sz="100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business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days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when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you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complete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online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election.</a:t>
                      </a:r>
                      <a:endParaRPr sz="1000">
                        <a:latin typeface="Fidelity Sans Lt" panose="020B0303030202020204" pitchFamily="34" charset="0"/>
                        <a:cs typeface="Fidelity Sans Ligh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000">
                        <a:latin typeface="Fidelity Sans Lt" panose="020B0303030202020204" pitchFamily="34" charset="0"/>
                        <a:cs typeface="Times New Roman"/>
                      </a:endParaRPr>
                    </a:p>
                    <a:p>
                      <a:pPr marL="88265" marR="461009" indent="-63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funds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account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must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cover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full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balance</a:t>
                      </a:r>
                      <a:r>
                        <a:rPr sz="1000" spc="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your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purchase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or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transaction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 will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be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declined.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Make sure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file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any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commuter claims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within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180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days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incurred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expense.</a:t>
                      </a:r>
                      <a:endParaRPr sz="1000">
                        <a:latin typeface="Fidelity Sans Lt" panose="020B0303030202020204" pitchFamily="34" charset="0"/>
                        <a:cs typeface="Fidelity Sans Ligh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Fidelity Sans Lt" panose="020B0303030202020204" pitchFamily="34" charset="0"/>
                        <a:cs typeface="Times New Roman"/>
                      </a:endParaRPr>
                    </a:p>
                    <a:p>
                      <a:pPr marL="87630" marR="18478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commuter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debit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card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can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be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added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digital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wallet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easy access.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Compatible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digital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wallets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include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Google</a:t>
                      </a:r>
                      <a:r>
                        <a:rPr sz="1000" spc="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Pay</a:t>
                      </a:r>
                      <a:r>
                        <a:rPr sz="1000" spc="175" dirty="0">
                          <a:latin typeface="Fidelity Sans Lt" panose="020B0303030202020204" pitchFamily="34" charset="0"/>
                          <a:cs typeface="Fidelity Sans Light"/>
                        </a:rPr>
                        <a:t> 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,</a:t>
                      </a:r>
                      <a:r>
                        <a:rPr sz="1000" spc="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Apple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Pay®,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Samsung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Pay.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add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card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one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these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wallets,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select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the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option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add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new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card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then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enter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card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information</a:t>
                      </a:r>
                      <a:r>
                        <a:rPr sz="100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into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the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app.</a:t>
                      </a:r>
                      <a:endParaRPr sz="100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462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7605">
                <a:tc>
                  <a:txBody>
                    <a:bodyPr/>
                    <a:lstStyle/>
                    <a:p>
                      <a:pPr marR="380365">
                        <a:lnSpc>
                          <a:spcPct val="107300"/>
                        </a:lnSpc>
                        <a:spcBef>
                          <a:spcPts val="825"/>
                        </a:spcBef>
                      </a:pP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How</a:t>
                      </a:r>
                      <a:r>
                        <a:rPr sz="1100" spc="26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can</a:t>
                      </a:r>
                      <a:r>
                        <a:rPr sz="1100" spc="27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27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check</a:t>
                      </a:r>
                      <a:r>
                        <a:rPr sz="1100" spc="27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5" dirty="0">
                          <a:latin typeface="Fidelity Sans Lt" panose="020B0303030202020204" pitchFamily="34" charset="0"/>
                          <a:cs typeface="Fidelity Sans"/>
                        </a:rPr>
                        <a:t>my 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balance?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04775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marR="271780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Log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on to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Fidelity Sans Lt" panose="020B0303030202020204" pitchFamily="34" charset="0"/>
                          <a:cs typeface="Fidelity Sans Light"/>
                          <a:hlinkClick r:id="rId3"/>
                        </a:rPr>
                        <a:t>NetBenefits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select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lang="en-US"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Flexible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spending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and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reimbursement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accounts."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Under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lang="en-US"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current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benefits,</a:t>
                      </a:r>
                      <a:r>
                        <a:rPr lang="en-US"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select </a:t>
                      </a:r>
                      <a:r>
                        <a:rPr lang="en-US"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Parking</a:t>
                      </a:r>
                      <a:r>
                        <a:rPr sz="1000" spc="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or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transit.</a:t>
                      </a:r>
                      <a:r>
                        <a:rPr lang="en-US"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current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balance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displays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on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this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page.</a:t>
                      </a:r>
                      <a:r>
                        <a:rPr sz="1000" spc="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If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you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have</a:t>
                      </a:r>
                      <a:r>
                        <a:rPr sz="1000" spc="-6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several</a:t>
                      </a:r>
                      <a:r>
                        <a:rPr sz="1000" spc="-6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reimbursement</a:t>
                      </a:r>
                      <a:r>
                        <a:rPr sz="1000" spc="-6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accounts,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may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need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6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move</a:t>
                      </a:r>
                      <a:r>
                        <a:rPr sz="1000" spc="50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further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down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page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view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each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balance.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462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0" y="932688"/>
            <a:ext cx="6858000" cy="658495"/>
          </a:xfrm>
          <a:custGeom>
            <a:avLst/>
            <a:gdLst/>
            <a:ahLst/>
            <a:cxnLst/>
            <a:rect l="l" t="t" r="r" b="b"/>
            <a:pathLst>
              <a:path w="6858000" h="658494">
                <a:moveTo>
                  <a:pt x="6858000" y="0"/>
                </a:moveTo>
                <a:lnTo>
                  <a:pt x="0" y="0"/>
                </a:lnTo>
                <a:lnTo>
                  <a:pt x="0" y="658368"/>
                </a:lnTo>
                <a:lnTo>
                  <a:pt x="6858000" y="658368"/>
                </a:lnTo>
                <a:lnTo>
                  <a:pt x="6858000" y="0"/>
                </a:lnTo>
                <a:close/>
              </a:path>
            </a:pathLst>
          </a:custGeom>
          <a:solidFill>
            <a:srgbClr val="E6E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50239" y="1127506"/>
            <a:ext cx="23393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393939"/>
                </a:solidFill>
                <a:latin typeface="Fidelity Sans"/>
                <a:cs typeface="Fidelity Sans"/>
              </a:rPr>
              <a:t>Frequently</a:t>
            </a:r>
            <a:r>
              <a:rPr sz="1400" b="1" spc="-55" dirty="0">
                <a:solidFill>
                  <a:srgbClr val="393939"/>
                </a:solidFill>
                <a:latin typeface="Fidelity Sans"/>
                <a:cs typeface="Fidelity Sans"/>
              </a:rPr>
              <a:t> </a:t>
            </a:r>
            <a:r>
              <a:rPr sz="1400" b="1" dirty="0">
                <a:solidFill>
                  <a:srgbClr val="393939"/>
                </a:solidFill>
                <a:latin typeface="Fidelity Sans"/>
                <a:cs typeface="Fidelity Sans"/>
              </a:rPr>
              <a:t>asked</a:t>
            </a:r>
            <a:r>
              <a:rPr sz="1400" b="1" spc="-50" dirty="0">
                <a:solidFill>
                  <a:srgbClr val="393939"/>
                </a:solidFill>
                <a:latin typeface="Fidelity Sans"/>
                <a:cs typeface="Fidelity Sans"/>
              </a:rPr>
              <a:t> </a:t>
            </a:r>
            <a:r>
              <a:rPr sz="1400" b="1" spc="-10" dirty="0">
                <a:solidFill>
                  <a:srgbClr val="393939"/>
                </a:solidFill>
                <a:latin typeface="Fidelity Sans"/>
                <a:cs typeface="Fidelity Sans"/>
              </a:rPr>
              <a:t>questions</a:t>
            </a:r>
            <a:endParaRPr sz="1400">
              <a:latin typeface="Fidelity Sans"/>
              <a:cs typeface="Fidelity San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87680" y="1045463"/>
            <a:ext cx="433070" cy="433070"/>
            <a:chOff x="487680" y="1045463"/>
            <a:chExt cx="433070" cy="43307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7680" y="1045463"/>
              <a:ext cx="432803" cy="4328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2770" y="1161034"/>
              <a:ext cx="262635" cy="20167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26313" y="375666"/>
            <a:ext cx="2042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Fidelity Sans"/>
                <a:cs typeface="Fidelity Sans"/>
              </a:rPr>
              <a:t>Commuter</a:t>
            </a:r>
            <a:r>
              <a:rPr sz="1800" spc="-90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Fidelity Sans"/>
                <a:cs typeface="Fidelity Sans"/>
              </a:rPr>
              <a:t>benefits</a:t>
            </a:r>
            <a:endParaRPr sz="1800">
              <a:latin typeface="Fidelity Sans"/>
              <a:cs typeface="Fidelity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395167"/>
              </p:ext>
            </p:extLst>
          </p:nvPr>
        </p:nvGraphicFramePr>
        <p:xfrm>
          <a:off x="408838" y="1819819"/>
          <a:ext cx="6040755" cy="48050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0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6395">
                <a:tc>
                  <a:txBody>
                    <a:bodyPr/>
                    <a:lstStyle/>
                    <a:p>
                      <a:pPr marL="71120" marR="11938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How</a:t>
                      </a:r>
                      <a:r>
                        <a:rPr sz="1100" spc="-4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can</a:t>
                      </a:r>
                      <a:r>
                        <a:rPr sz="1100" spc="-3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4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unenroll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5" dirty="0">
                          <a:latin typeface="Fidelity Sans Lt" panose="020B0303030202020204" pitchFamily="34" charset="0"/>
                          <a:cs typeface="Fidelity Sans"/>
                        </a:rPr>
                        <a:t>in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commuter</a:t>
                      </a:r>
                      <a:r>
                        <a:rPr sz="1100" spc="-6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benefits</a:t>
                      </a:r>
                      <a:r>
                        <a:rPr sz="1100" spc="-4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as</a:t>
                      </a:r>
                      <a:r>
                        <a:rPr sz="1100" spc="-7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5" dirty="0">
                          <a:latin typeface="Fidelity Sans Lt" panose="020B0303030202020204" pitchFamily="34" charset="0"/>
                          <a:cs typeface="Fidelity Sans"/>
                        </a:rPr>
                        <a:t>an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active</a:t>
                      </a:r>
                      <a:r>
                        <a:rPr sz="1100" spc="-5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employee?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905" marB="0"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1445" marR="28067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cancel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enrollment,</a:t>
                      </a:r>
                      <a:r>
                        <a:rPr sz="100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&lt;log</a:t>
                      </a:r>
                      <a:r>
                        <a:rPr sz="1000" spc="-1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4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u="sng" spc="-10" dirty="0">
                          <a:solidFill>
                            <a:srgbClr val="FF66FF"/>
                          </a:solidFill>
                          <a:uFill>
                            <a:solidFill>
                              <a:srgbClr val="FF66FF"/>
                            </a:solidFill>
                          </a:uFill>
                          <a:latin typeface="Fidelity Sans Lt" panose="020B0303030202020204" pitchFamily="34" charset="0"/>
                          <a:cs typeface="Fidelity Sans Light"/>
                          <a:hlinkClick r:id="rId2"/>
                        </a:rPr>
                        <a:t>NetBenefits</a:t>
                      </a:r>
                      <a:r>
                        <a:rPr sz="1000" spc="-5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3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select</a:t>
                      </a:r>
                      <a:r>
                        <a:rPr sz="1000" spc="-5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lang="en-US"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Flexible spending</a:t>
                      </a:r>
                      <a:r>
                        <a:rPr sz="1000" spc="-3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3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reimbursement</a:t>
                      </a:r>
                      <a:r>
                        <a:rPr sz="1000" spc="-4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accounts.”</a:t>
                      </a:r>
                      <a:r>
                        <a:rPr sz="1000" spc="-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Under</a:t>
                      </a:r>
                      <a:r>
                        <a:rPr sz="1000" spc="-1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"Account </a:t>
                      </a:r>
                      <a:r>
                        <a:rPr lang="en-US"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"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summary"</a:t>
                      </a:r>
                      <a:r>
                        <a:rPr sz="1000" spc="-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section,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select a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commuter</a:t>
                      </a:r>
                      <a:r>
                        <a:rPr sz="1000" spc="1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benefit.</a:t>
                      </a:r>
                      <a:r>
                        <a:rPr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From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there,</a:t>
                      </a:r>
                      <a:r>
                        <a:rPr sz="1000" spc="-4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follow 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instructions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-5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updating</a:t>
                      </a:r>
                      <a:r>
                        <a:rPr sz="1000" spc="-4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3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commuter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enrollment.&gt;</a:t>
                      </a:r>
                      <a:r>
                        <a:rPr sz="1000" spc="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&lt;follow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instructions provided</a:t>
                      </a:r>
                      <a:r>
                        <a:rPr sz="1000" spc="-1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by</a:t>
                      </a:r>
                      <a:r>
                        <a:rPr sz="1000" spc="-4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3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benefits</a:t>
                      </a:r>
                      <a:r>
                        <a:rPr sz="1000" spc="-45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F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administrator.&gt;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 dirty="0">
                        <a:latin typeface="Fidelity Sans Lt" panose="020B0303030202020204" pitchFamily="34" charset="0"/>
                        <a:cs typeface="Times New Roman"/>
                      </a:endParaRPr>
                    </a:p>
                    <a:p>
                      <a:pPr marL="131445" marR="27432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6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commuter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debit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card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will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continue</a:t>
                      </a:r>
                      <a:r>
                        <a:rPr sz="100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work if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 have</a:t>
                      </a:r>
                      <a:r>
                        <a:rPr sz="100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balance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on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it.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card</a:t>
                      </a:r>
                      <a:r>
                        <a:rPr sz="100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only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shuts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off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if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have</a:t>
                      </a:r>
                      <a:r>
                        <a:rPr sz="100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been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terminated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or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if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you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have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never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had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any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payroll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deductions.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3175" marB="0"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205">
                <a:tc>
                  <a:txBody>
                    <a:bodyPr/>
                    <a:lstStyle/>
                    <a:p>
                      <a:pPr marL="71120" marR="198755">
                        <a:lnSpc>
                          <a:spcPct val="107300"/>
                        </a:lnSpc>
                        <a:spcBef>
                          <a:spcPts val="855"/>
                        </a:spcBef>
                      </a:pP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What</a:t>
                      </a:r>
                      <a:r>
                        <a:rPr sz="1100" spc="-3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if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have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 funds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remaining</a:t>
                      </a:r>
                      <a:r>
                        <a:rPr sz="1100" spc="-4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at</a:t>
                      </a:r>
                      <a:r>
                        <a:rPr sz="1100" spc="-5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the</a:t>
                      </a:r>
                      <a:r>
                        <a:rPr sz="1100" spc="-3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end</a:t>
                      </a:r>
                      <a:r>
                        <a:rPr sz="1100" spc="-25" dirty="0">
                          <a:latin typeface="Fidelity Sans Lt" panose="020B0303030202020204" pitchFamily="34" charset="0"/>
                          <a:cs typeface="Fidelity Sans"/>
                        </a:rPr>
                        <a:t> of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the</a:t>
                      </a:r>
                      <a:r>
                        <a:rPr sz="1100" spc="-3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year?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08585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635" marR="149225" indent="-635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At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end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year,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funds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will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automatically</a:t>
                      </a:r>
                      <a:r>
                        <a:rPr sz="1000" spc="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roll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over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new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year.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Since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commuter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benefits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are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month-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to-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month</a:t>
                      </a:r>
                      <a:r>
                        <a:rPr sz="1000" spc="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benefit,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aren’t required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reenroll.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Refer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commuter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enrollment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material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from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employer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more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details.</a:t>
                      </a:r>
                      <a:endParaRPr sz="100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3985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9370">
                <a:tc>
                  <a:txBody>
                    <a:bodyPr/>
                    <a:lstStyle/>
                    <a:p>
                      <a:pPr marL="71120" marR="158115">
                        <a:lnSpc>
                          <a:spcPct val="1073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What</a:t>
                      </a:r>
                      <a:r>
                        <a:rPr sz="1100" spc="-5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happens</a:t>
                      </a:r>
                      <a:r>
                        <a:rPr sz="1100" spc="-4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if</a:t>
                      </a:r>
                      <a:r>
                        <a:rPr sz="1100" spc="-4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50" dirty="0">
                          <a:latin typeface="Fidelity Sans Lt" panose="020B0303030202020204" pitchFamily="34" charset="0"/>
                          <a:cs typeface="Fidelity Sans"/>
                        </a:rPr>
                        <a:t>I 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terminate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employment?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0922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137795" indent="-635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If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employment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is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terminated,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commuter</a:t>
                      </a:r>
                      <a:r>
                        <a:rPr sz="1000" spc="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debit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card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will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be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deactivated</a:t>
                      </a:r>
                      <a:r>
                        <a:rPr sz="1000" spc="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will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have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run-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out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period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submit</a:t>
                      </a:r>
                      <a:r>
                        <a:rPr sz="1000" spc="-6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mass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transit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or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parking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claims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incurred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while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were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still</a:t>
                      </a:r>
                      <a:r>
                        <a:rPr sz="1000" spc="-5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actively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employed.</a:t>
                      </a:r>
                      <a:r>
                        <a:rPr sz="100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Your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employer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determines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length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run-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out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period.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After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run-out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period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ends,</a:t>
                      </a:r>
                      <a:r>
                        <a:rPr sz="1000" spc="-5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any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remaining</a:t>
                      </a:r>
                      <a:r>
                        <a:rPr sz="1000" spc="-4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funds</a:t>
                      </a:r>
                      <a:r>
                        <a:rPr sz="1000" spc="-3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6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1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account are</a:t>
                      </a:r>
                      <a:r>
                        <a:rPr sz="100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forfeited</a:t>
                      </a:r>
                      <a:r>
                        <a:rPr sz="100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back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latin typeface="Fidelity Sans Lt" panose="020B0303030202020204" pitchFamily="34" charset="0"/>
                          <a:cs typeface="Fidelity Sans Light"/>
                        </a:rPr>
                        <a:t>to </a:t>
                      </a:r>
                      <a:r>
                        <a:rPr sz="1000" dirty="0"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6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latin typeface="Fidelity Sans Lt" panose="020B0303030202020204" pitchFamily="34" charset="0"/>
                          <a:cs typeface="Fidelity Sans Light"/>
                        </a:rPr>
                        <a:t>employer.</a:t>
                      </a:r>
                      <a:endParaRPr sz="100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462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4075">
                <a:tc>
                  <a:txBody>
                    <a:bodyPr/>
                    <a:lstStyle/>
                    <a:p>
                      <a:pPr marL="71120" marR="499745">
                        <a:lnSpc>
                          <a:spcPct val="107300"/>
                        </a:lnSpc>
                        <a:spcBef>
                          <a:spcPts val="860"/>
                        </a:spcBef>
                      </a:pP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How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do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15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order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50" dirty="0">
                          <a:latin typeface="Fidelity Sans Lt" panose="020B0303030202020204" pitchFamily="34" charset="0"/>
                          <a:cs typeface="Fidelity Sans"/>
                        </a:rPr>
                        <a:t>a </a:t>
                      </a:r>
                      <a:r>
                        <a:rPr sz="1100" dirty="0">
                          <a:latin typeface="Fidelity Sans Lt" panose="020B0303030202020204" pitchFamily="34" charset="0"/>
                          <a:cs typeface="Fidelity Sans"/>
                        </a:rPr>
                        <a:t>replacement</a:t>
                      </a:r>
                      <a:r>
                        <a:rPr sz="1100" spc="-60" dirty="0"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0" dirty="0">
                          <a:latin typeface="Fidelity Sans Lt" panose="020B0303030202020204" pitchFamily="34" charset="0"/>
                          <a:cs typeface="Fidelity Sans"/>
                        </a:rPr>
                        <a:t>debit </a:t>
                      </a:r>
                      <a:r>
                        <a:rPr sz="1100" spc="-10" dirty="0">
                          <a:latin typeface="Fidelity Sans Lt" panose="020B0303030202020204" pitchFamily="34" charset="0"/>
                          <a:cs typeface="Fidelity Sans"/>
                        </a:rPr>
                        <a:t>card?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0922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1445" marR="384175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Debit</a:t>
                      </a:r>
                      <a:r>
                        <a:rPr sz="1000" i="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cards</a:t>
                      </a:r>
                      <a:r>
                        <a:rPr sz="1000" i="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can</a:t>
                      </a:r>
                      <a:r>
                        <a:rPr sz="1000" i="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be</a:t>
                      </a:r>
                      <a:r>
                        <a:rPr sz="1000" i="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reported</a:t>
                      </a:r>
                      <a:r>
                        <a:rPr sz="1000" i="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lost</a:t>
                      </a:r>
                      <a:r>
                        <a:rPr sz="1000" i="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or</a:t>
                      </a:r>
                      <a:r>
                        <a:rPr sz="1000" i="0" spc="-1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stolen</a:t>
                      </a:r>
                      <a:r>
                        <a:rPr sz="1000" i="0" spc="-3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i="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reordered</a:t>
                      </a:r>
                      <a:r>
                        <a:rPr sz="1000" i="0" spc="-20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online</a:t>
                      </a:r>
                      <a:r>
                        <a:rPr sz="1000" i="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spc="-25" dirty="0">
                          <a:latin typeface="Fidelity Sans Lt" panose="020B0303030202020204" pitchFamily="34" charset="0"/>
                          <a:cs typeface="Fidelity Sans Light"/>
                        </a:rPr>
                        <a:t>or </a:t>
                      </a:r>
                      <a:r>
                        <a:rPr sz="1000" i="0" dirty="0">
                          <a:latin typeface="Fidelity Sans Lt" panose="020B0303030202020204" pitchFamily="34" charset="0"/>
                          <a:cs typeface="Fidelity Sans Light"/>
                        </a:rPr>
                        <a:t>by</a:t>
                      </a:r>
                      <a:r>
                        <a:rPr sz="1000" i="0" spc="-5" dirty="0"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i="0" spc="-10" dirty="0">
                          <a:latin typeface="Fidelity Sans Lt" panose="020B0303030202020204" pitchFamily="34" charset="0"/>
                          <a:cs typeface="Fidelity Sans Light"/>
                        </a:rPr>
                        <a:t>calling.</a:t>
                      </a:r>
                      <a:endParaRPr sz="1000" i="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462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0" y="928116"/>
            <a:ext cx="6858000" cy="658495"/>
          </a:xfrm>
          <a:custGeom>
            <a:avLst/>
            <a:gdLst/>
            <a:ahLst/>
            <a:cxnLst/>
            <a:rect l="l" t="t" r="r" b="b"/>
            <a:pathLst>
              <a:path w="6858000" h="658494">
                <a:moveTo>
                  <a:pt x="6858000" y="0"/>
                </a:moveTo>
                <a:lnTo>
                  <a:pt x="0" y="0"/>
                </a:lnTo>
                <a:lnTo>
                  <a:pt x="0" y="658368"/>
                </a:lnTo>
                <a:lnTo>
                  <a:pt x="6858000" y="658368"/>
                </a:lnTo>
                <a:lnTo>
                  <a:pt x="6858000" y="0"/>
                </a:lnTo>
                <a:close/>
              </a:path>
            </a:pathLst>
          </a:custGeom>
          <a:solidFill>
            <a:srgbClr val="E6E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50239" y="1122755"/>
            <a:ext cx="23361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393939"/>
                </a:solidFill>
                <a:latin typeface="Fidelity Sans"/>
                <a:cs typeface="Fidelity Sans"/>
              </a:rPr>
              <a:t>Frequently</a:t>
            </a:r>
            <a:r>
              <a:rPr sz="1400" b="1" spc="-80" dirty="0">
                <a:solidFill>
                  <a:srgbClr val="393939"/>
                </a:solidFill>
                <a:latin typeface="Fidelity Sans"/>
                <a:cs typeface="Fidelity Sans"/>
              </a:rPr>
              <a:t> </a:t>
            </a:r>
            <a:r>
              <a:rPr sz="1400" b="1" dirty="0">
                <a:solidFill>
                  <a:srgbClr val="393939"/>
                </a:solidFill>
                <a:latin typeface="Fidelity Sans"/>
                <a:cs typeface="Fidelity Sans"/>
              </a:rPr>
              <a:t>asked</a:t>
            </a:r>
            <a:r>
              <a:rPr sz="1400" b="1" spc="-50" dirty="0">
                <a:solidFill>
                  <a:srgbClr val="393939"/>
                </a:solidFill>
                <a:latin typeface="Fidelity Sans"/>
                <a:cs typeface="Fidelity Sans"/>
              </a:rPr>
              <a:t> </a:t>
            </a:r>
            <a:r>
              <a:rPr sz="1400" b="1" spc="-10" dirty="0">
                <a:solidFill>
                  <a:srgbClr val="393939"/>
                </a:solidFill>
                <a:latin typeface="Fidelity Sans"/>
                <a:cs typeface="Fidelity Sans"/>
              </a:rPr>
              <a:t>questions</a:t>
            </a:r>
            <a:endParaRPr sz="1400">
              <a:latin typeface="Fidelity Sans"/>
              <a:cs typeface="Fidelity San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87680" y="1040891"/>
            <a:ext cx="433070" cy="433070"/>
            <a:chOff x="487680" y="1040891"/>
            <a:chExt cx="433070" cy="43307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680" y="1040891"/>
              <a:ext cx="432803" cy="4328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2770" y="1156461"/>
              <a:ext cx="262635" cy="20166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6313" y="375666"/>
            <a:ext cx="2042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Fidelity Sans"/>
                <a:cs typeface="Fidelity Sans"/>
              </a:rPr>
              <a:t>Commuter</a:t>
            </a:r>
            <a:r>
              <a:rPr sz="1800" spc="-90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Fidelity Sans"/>
                <a:cs typeface="Fidelity Sans"/>
              </a:rPr>
              <a:t>benefits</a:t>
            </a:r>
            <a:endParaRPr sz="1800">
              <a:latin typeface="Fidelity Sans"/>
              <a:cs typeface="Fidelity Sans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67739" y="7557516"/>
            <a:ext cx="219455" cy="21488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87172" y="7571270"/>
            <a:ext cx="3710940" cy="1274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Google</a:t>
            </a:r>
            <a:r>
              <a:rPr sz="800" spc="-2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Pay</a:t>
            </a:r>
            <a:r>
              <a:rPr sz="800" spc="28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800" spc="2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800" spc="-1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Google</a:t>
            </a:r>
            <a:r>
              <a:rPr sz="800" spc="-2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Play</a:t>
            </a:r>
            <a:r>
              <a:rPr sz="800" spc="-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logos</a:t>
            </a:r>
            <a:r>
              <a:rPr sz="800" spc="-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are</a:t>
            </a:r>
            <a:r>
              <a:rPr sz="800" spc="-1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trademarks</a:t>
            </a:r>
            <a:r>
              <a:rPr sz="800" spc="-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800" spc="-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Google</a:t>
            </a:r>
            <a:r>
              <a:rPr sz="800" spc="-2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LLC.</a:t>
            </a:r>
            <a:endParaRPr sz="800" dirty="0">
              <a:latin typeface="Fidelity Sans Lt" panose="020B0303030202020204" pitchFamily="34" charset="0"/>
              <a:cs typeface="Fidelity Sans Light"/>
            </a:endParaRPr>
          </a:p>
          <a:p>
            <a:pPr marL="12700" marR="5080">
              <a:lnSpc>
                <a:spcPct val="229999"/>
              </a:lnSpc>
              <a:spcBef>
                <a:spcPts val="15"/>
              </a:spcBef>
            </a:pP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Apple</a:t>
            </a:r>
            <a:r>
              <a:rPr sz="800" spc="-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Pay®</a:t>
            </a:r>
            <a:r>
              <a:rPr sz="800" spc="-3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is</a:t>
            </a:r>
            <a:r>
              <a:rPr sz="800" spc="2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a trademark</a:t>
            </a:r>
            <a:r>
              <a:rPr sz="800" spc="-2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800" spc="-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Apple</a:t>
            </a:r>
            <a:r>
              <a:rPr sz="800" spc="-2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Inc.,</a:t>
            </a:r>
            <a:r>
              <a:rPr sz="800" spc="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registered</a:t>
            </a:r>
            <a:r>
              <a:rPr sz="800" spc="-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in</a:t>
            </a:r>
            <a:r>
              <a:rPr sz="800" spc="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800" spc="-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US</a:t>
            </a:r>
            <a:r>
              <a:rPr sz="800" spc="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800" spc="-1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other</a:t>
            </a:r>
            <a:r>
              <a:rPr sz="800" spc="-2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1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countries.</a:t>
            </a:r>
            <a:r>
              <a:rPr sz="800" spc="5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Samsung</a:t>
            </a:r>
            <a:r>
              <a:rPr sz="800" spc="-2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Pay</a:t>
            </a:r>
            <a:r>
              <a:rPr sz="800" spc="-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is</a:t>
            </a:r>
            <a:r>
              <a:rPr sz="800" spc="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800" spc="-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trademark</a:t>
            </a:r>
            <a:r>
              <a:rPr sz="800" spc="-2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800" spc="-1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Samsung</a:t>
            </a:r>
            <a:r>
              <a:rPr sz="800" spc="-2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Electronics</a:t>
            </a:r>
            <a:r>
              <a:rPr sz="800" spc="-3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Co.,</a:t>
            </a:r>
            <a:r>
              <a:rPr sz="800" spc="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2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Ltd.</a:t>
            </a:r>
            <a:endParaRPr sz="8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800" dirty="0">
              <a:latin typeface="Fidelity Sans Lt" panose="020B0303030202020204" pitchFamily="34" charset="0"/>
              <a:cs typeface="Fidelity Sans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Fidelity</a:t>
            </a:r>
            <a:r>
              <a:rPr sz="800" spc="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Workplace</a:t>
            </a:r>
            <a:r>
              <a:rPr sz="800" spc="-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Services</a:t>
            </a:r>
            <a:r>
              <a:rPr sz="800" spc="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LLC,</a:t>
            </a:r>
            <a:r>
              <a:rPr sz="800" spc="1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245</a:t>
            </a:r>
            <a:r>
              <a:rPr sz="800" spc="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Summer</a:t>
            </a:r>
            <a:r>
              <a:rPr sz="800" spc="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St.,</a:t>
            </a:r>
            <a:r>
              <a:rPr sz="800" spc="3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Boston,</a:t>
            </a:r>
            <a:r>
              <a:rPr sz="800" spc="1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MA</a:t>
            </a:r>
            <a:r>
              <a:rPr sz="800" spc="1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1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02210</a:t>
            </a:r>
            <a:endParaRPr sz="800" dirty="0">
              <a:latin typeface="Fidelity Sans Lt" panose="020B0303030202020204" pitchFamily="34" charset="0"/>
              <a:cs typeface="Fidelity Sans Light"/>
            </a:endParaRPr>
          </a:p>
          <a:p>
            <a:pPr marL="12700" marR="2048510">
              <a:lnSpc>
                <a:spcPct val="115599"/>
              </a:lnSpc>
            </a:pP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©</a:t>
            </a:r>
            <a:r>
              <a:rPr sz="800" spc="-2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2026</a:t>
            </a:r>
            <a:r>
              <a:rPr sz="800" spc="-5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FMR</a:t>
            </a:r>
            <a:r>
              <a:rPr sz="800" spc="-4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LLC.</a:t>
            </a:r>
            <a:r>
              <a:rPr sz="800" spc="-2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All</a:t>
            </a:r>
            <a:r>
              <a:rPr sz="800" spc="-3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rights</a:t>
            </a:r>
            <a:r>
              <a:rPr sz="800" spc="-5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1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reserved.</a:t>
            </a:r>
            <a:r>
              <a:rPr sz="800" spc="50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10" dirty="0">
                <a:solidFill>
                  <a:srgbClr val="211F1F"/>
                </a:solidFill>
                <a:latin typeface="Fidelity Sans Lt" panose="020B0303030202020204" pitchFamily="34" charset="0"/>
                <a:cs typeface="Fidelity Sans Light"/>
              </a:rPr>
              <a:t>899428.22.0</a:t>
            </a:r>
            <a:endParaRPr sz="800" dirty="0">
              <a:latin typeface="Fidelity Sans Lt" panose="020B0303030202020204" pitchFamily="34" charset="0"/>
              <a:cs typeface="Fidelity Sa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1153</Words>
  <Application>Microsoft Office PowerPoint</Application>
  <PresentationFormat>On-screen Show (4:3)</PresentationFormat>
  <Paragraphs>54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Fidelity Sans</vt:lpstr>
      <vt:lpstr>Fidelity Sans Light</vt:lpstr>
      <vt:lpstr>Fidelity Sans Lt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Jasmine James</dc:creator>
  <cp:lastModifiedBy>Broussard, Alexis</cp:lastModifiedBy>
  <cp:revision>2</cp:revision>
  <dcterms:created xsi:type="dcterms:W3CDTF">2026-07-29T12:38:07Z</dcterms:created>
  <dcterms:modified xsi:type="dcterms:W3CDTF">2026-08-05T14:33:26Z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0x010100FE9A55835C9EA845A97D216796C76C27040000C175E4279140488EAFD2CE5D822007</vt:lpwstr>
  </property>
  <property fmtid="{D5CDD505-2E9C-101B-9397-08002B2CF9AE}" pid="3" name="Created">
    <vt:filetime>2025-12-12T00:00:00Z</vt:filetime>
  </property>
  <property fmtid="{D5CDD505-2E9C-101B-9397-08002B2CF9AE}" pid="4" name="Creator">
    <vt:lpwstr>Microsoft® PowerPoint® for Microsoft 365</vt:lpwstr>
  </property>
  <property fmtid="{D5CDD505-2E9C-101B-9397-08002B2CF9AE}" pid="5" name="LastSaved">
    <vt:filetime>2026-07-29T00:00:00Z</vt:filetime>
  </property>
  <property fmtid="{D5CDD505-2E9C-101B-9397-08002B2CF9AE}" pid="6" name="Producer">
    <vt:lpwstr>Microsoft® PowerPoint® for Microsoft 365</vt:lpwstr>
  </property>
  <property fmtid="{D5CDD505-2E9C-101B-9397-08002B2CF9AE}" pid="7" name="_dlc_DocIdItemGuid">
    <vt:lpwstr>c36f0323-d602-463e-a587-c6e1378a96dd</vt:lpwstr>
  </property>
  <property fmtid="{D5CDD505-2E9C-101B-9397-08002B2CF9AE}" pid="8" name="MSIP_Label_526cd327-f806-4fe6-bd83-ee274c8a0858_Enabled">
    <vt:lpwstr>true</vt:lpwstr>
  </property>
  <property fmtid="{D5CDD505-2E9C-101B-9397-08002B2CF9AE}" pid="9" name="MSIP_Label_526cd327-f806-4fe6-bd83-ee274c8a0858_SetDate">
    <vt:lpwstr>2026-08-03T14:26:56Z</vt:lpwstr>
  </property>
  <property fmtid="{D5CDD505-2E9C-101B-9397-08002B2CF9AE}" pid="10" name="MSIP_Label_526cd327-f806-4fe6-bd83-ee274c8a0858_Method">
    <vt:lpwstr>Privileged</vt:lpwstr>
  </property>
  <property fmtid="{D5CDD505-2E9C-101B-9397-08002B2CF9AE}" pid="11" name="MSIP_Label_526cd327-f806-4fe6-bd83-ee274c8a0858_Name">
    <vt:lpwstr>Public</vt:lpwstr>
  </property>
  <property fmtid="{D5CDD505-2E9C-101B-9397-08002B2CF9AE}" pid="12" name="MSIP_Label_526cd327-f806-4fe6-bd83-ee274c8a0858_SiteId">
    <vt:lpwstr>7521acbc-a68c-41e5-a975-1cf83066dd19</vt:lpwstr>
  </property>
  <property fmtid="{D5CDD505-2E9C-101B-9397-08002B2CF9AE}" pid="13" name="MSIP_Label_526cd327-f806-4fe6-bd83-ee274c8a0858_ActionId">
    <vt:lpwstr>31dfbff0-3b74-49ba-bd0d-9764d9cde95b</vt:lpwstr>
  </property>
  <property fmtid="{D5CDD505-2E9C-101B-9397-08002B2CF9AE}" pid="14" name="MSIP_Label_526cd327-f806-4fe6-bd83-ee274c8a0858_ContentBits">
    <vt:lpwstr>0</vt:lpwstr>
  </property>
  <property fmtid="{D5CDD505-2E9C-101B-9397-08002B2CF9AE}" pid="15" name="MSIP_Label_526cd327-f806-4fe6-bd83-ee274c8a0858_Tag">
    <vt:lpwstr>10, 0, 1, 1</vt:lpwstr>
  </property>
</Properties>
</file>