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7315200"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8727"/>
    <a:srgbClr val="FF00FF"/>
    <a:srgbClr val="7578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6" d="100"/>
          <a:sy n="56" d="100"/>
        </p:scale>
        <p:origin x="22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496484"/>
            <a:ext cx="6217920" cy="3183467"/>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4802717"/>
            <a:ext cx="5486400" cy="2207683"/>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95864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059102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279653"/>
            <a:ext cx="6309360" cy="3803649"/>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119286"/>
            <a:ext cx="6309360" cy="2000249"/>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5BD4C5-EA96-47EB-BA6C-D390DCC1B4C2}"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849690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434167"/>
            <a:ext cx="310896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434167"/>
            <a:ext cx="310896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5BD4C5-EA96-47EB-BA6C-D390DCC1B4C2}" type="datetimeFigureOut">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4185514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6836"/>
            <a:ext cx="630936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241551"/>
            <a:ext cx="3094672"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340100"/>
            <a:ext cx="3094672"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241551"/>
            <a:ext cx="3109913"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3340100"/>
            <a:ext cx="310991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5BD4C5-EA96-47EB-BA6C-D390DCC1B4C2}" type="datetimeFigureOut">
              <a:rPr lang="en-US" smtClean="0"/>
              <a:t>11/14/2024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35115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5BD4C5-EA96-47EB-BA6C-D390DCC1B4C2}" type="datetimeFigureOut">
              <a:rPr lang="en-US" smtClean="0"/>
              <a:t>11/14/2024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1125680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BD4C5-EA96-47EB-BA6C-D390DCC1B4C2}" type="datetimeFigureOut">
              <a:rPr lang="en-US" smtClean="0"/>
              <a:t>11/14/2024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785118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16569"/>
            <a:ext cx="3703320" cy="6498167"/>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8A5BD4C5-EA96-47EB-BA6C-D390DCC1B4C2}" type="datetimeFigureOut">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917992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16569"/>
            <a:ext cx="3703320" cy="6498167"/>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8A5BD4C5-EA96-47EB-BA6C-D390DCC1B4C2}" type="datetimeFigureOut">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95863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1670398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486834"/>
            <a:ext cx="157734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486834"/>
            <a:ext cx="4640580"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581997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486836"/>
            <a:ext cx="630936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2434167"/>
            <a:ext cx="6309360"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475136"/>
            <a:ext cx="1645920" cy="486833"/>
          </a:xfrm>
          <a:prstGeom prst="rect">
            <a:avLst/>
          </a:prstGeom>
        </p:spPr>
        <p:txBody>
          <a:bodyPr vert="horz" lIns="91440" tIns="45720" rIns="91440" bIns="45720" rtlCol="0" anchor="ctr"/>
          <a:lstStyle>
            <a:lvl1pPr algn="l">
              <a:defRPr sz="960">
                <a:solidFill>
                  <a:schemeClr val="tx1">
                    <a:tint val="75000"/>
                  </a:schemeClr>
                </a:solidFill>
              </a:defRPr>
            </a:lvl1pPr>
          </a:lstStyle>
          <a:p>
            <a:fld id="{8A5BD4C5-EA96-47EB-BA6C-D390DCC1B4C2}" type="datetimeFigureOut">
              <a:rPr lang="en-US" smtClean="0"/>
              <a:t>11/14/2024</a:t>
            </a:fld>
            <a:endParaRPr lang="en-US"/>
          </a:p>
        </p:txBody>
      </p:sp>
      <p:sp>
        <p:nvSpPr>
          <p:cNvPr id="5" name="Footer Placeholder 4"/>
          <p:cNvSpPr>
            <a:spLocks noGrp="1"/>
          </p:cNvSpPr>
          <p:nvPr>
            <p:ph type="ftr" sz="quarter" idx="3"/>
          </p:nvPr>
        </p:nvSpPr>
        <p:spPr>
          <a:xfrm>
            <a:off x="2423160" y="8475136"/>
            <a:ext cx="2468880" cy="486833"/>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8475136"/>
            <a:ext cx="1645920" cy="486833"/>
          </a:xfrm>
          <a:prstGeom prst="rect">
            <a:avLst/>
          </a:prstGeom>
        </p:spPr>
        <p:txBody>
          <a:bodyPr vert="horz" lIns="91440" tIns="45720" rIns="91440" bIns="45720" rtlCol="0" anchor="ctr"/>
          <a:lstStyle>
            <a:lvl1pPr algn="r">
              <a:defRPr sz="960">
                <a:solidFill>
                  <a:schemeClr val="tx1">
                    <a:tint val="75000"/>
                  </a:schemeClr>
                </a:solidFill>
              </a:defRPr>
            </a:lvl1pPr>
          </a:lstStyle>
          <a:p>
            <a:fld id="{150F95FB-C4D4-4428-B40C-8D3333941071}" type="slidenum">
              <a:rPr lang="en-US" smtClean="0"/>
              <a:t>‹#›</a:t>
            </a:fld>
            <a:endParaRPr lang="en-US"/>
          </a:p>
        </p:txBody>
      </p:sp>
    </p:spTree>
    <p:extLst>
      <p:ext uri="{BB962C8B-B14F-4D97-AF65-F5344CB8AC3E}">
        <p14:creationId xmlns:p14="http://schemas.microsoft.com/office/powerpoint/2010/main" val="3461428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netbenefits.com" TargetMode="Externa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48B6526-0A14-A54C-8FF6-A522EB96E441}"/>
              </a:ext>
            </a:extLst>
          </p:cNvPr>
          <p:cNvSpPr txBox="1">
            <a:spLocks/>
          </p:cNvSpPr>
          <p:nvPr/>
        </p:nvSpPr>
        <p:spPr>
          <a:xfrm>
            <a:off x="205440" y="293724"/>
            <a:ext cx="8286750" cy="540544"/>
          </a:xfrm>
          <a:prstGeom prst="rect">
            <a:avLst/>
          </a:prstGeom>
        </p:spPr>
        <p:txBody>
          <a:bodyPr vert="horz" lIns="91440" tIns="45720" rIns="91440" bIns="45720" rtlCol="0" anchor="ctr">
            <a:noAutofit/>
          </a:bodyPr>
          <a:lstStyle>
            <a:lvl1pPr algn="l" defTabSz="685783" rtl="0" eaLnBrk="1" latinLnBrk="0" hangingPunct="1">
              <a:lnSpc>
                <a:spcPct val="90000"/>
              </a:lnSpc>
              <a:spcBef>
                <a:spcPct val="0"/>
              </a:spcBef>
              <a:buNone/>
              <a:defRPr sz="24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Fidelity Sans" panose="020B0503030202020204" pitchFamily="34" charset="0"/>
                <a:ea typeface="Calibri" panose="020F0502020204030204" pitchFamily="34" charset="0"/>
              </a:rPr>
              <a:t>Higher catch-up contribution limit</a:t>
            </a:r>
          </a:p>
        </p:txBody>
      </p:sp>
      <p:sp>
        <p:nvSpPr>
          <p:cNvPr id="7" name="TextBox 6">
            <a:extLst>
              <a:ext uri="{FF2B5EF4-FFF2-40B4-BE49-F238E27FC236}">
                <a16:creationId xmlns:a16="http://schemas.microsoft.com/office/drawing/2014/main" id="{4D578AE5-17A9-8965-0B96-7ABB074A17F0}"/>
              </a:ext>
            </a:extLst>
          </p:cNvPr>
          <p:cNvSpPr txBox="1"/>
          <p:nvPr/>
        </p:nvSpPr>
        <p:spPr>
          <a:xfrm>
            <a:off x="216729" y="227403"/>
            <a:ext cx="4238978" cy="276999"/>
          </a:xfrm>
          <a:prstGeom prst="rect">
            <a:avLst/>
          </a:prstGeom>
          <a:noFill/>
        </p:spPr>
        <p:txBody>
          <a:bodyPr wrap="square">
            <a:spAutoFit/>
          </a:bodyPr>
          <a:lstStyle/>
          <a:p>
            <a:r>
              <a:rPr lang="en-US" sz="1200" dirty="0">
                <a:solidFill>
                  <a:srgbClr val="368727"/>
                </a:solidFill>
                <a:latin typeface="Fidelity Sans" panose="020B0503030202020204" pitchFamily="34" charset="0"/>
              </a:rPr>
              <a:t>Coming Soon </a:t>
            </a:r>
          </a:p>
        </p:txBody>
      </p:sp>
      <p:sp>
        <p:nvSpPr>
          <p:cNvPr id="11" name="TextBox 10">
            <a:extLst>
              <a:ext uri="{FF2B5EF4-FFF2-40B4-BE49-F238E27FC236}">
                <a16:creationId xmlns:a16="http://schemas.microsoft.com/office/drawing/2014/main" id="{39F2A920-7DCB-0A2D-6110-BB1502A82837}"/>
              </a:ext>
            </a:extLst>
          </p:cNvPr>
          <p:cNvSpPr txBox="1"/>
          <p:nvPr/>
        </p:nvSpPr>
        <p:spPr>
          <a:xfrm>
            <a:off x="157057" y="7884187"/>
            <a:ext cx="6963004" cy="1323439"/>
          </a:xfrm>
          <a:prstGeom prst="rect">
            <a:avLst/>
          </a:prstGeom>
          <a:noFill/>
        </p:spPr>
        <p:txBody>
          <a:bodyPr wrap="square">
            <a:spAutoFit/>
          </a:bodyPr>
          <a:lstStyle/>
          <a:p>
            <a:endParaRPr lang="en-US" sz="800" dirty="0"/>
          </a:p>
          <a:p>
            <a:r>
              <a:rPr lang="en-US" sz="800" dirty="0"/>
              <a:t>Fidelity does not provide legal or tax advice. The information herein is general and educational in nature and should not be considered legal or tax advice. Tax laws and regulations are complex and subject to change, which can materially impact investment results. Fidelity cannot guarantee that the information herein is accurate, complete, or timely. Fidelity makes no warranties with regard to such information or results obtained by its use, and disclaims any liability arising out of your use of, or any tax position taken in reliance on, such information. Consult an attorney or tax professional regarding your specific situation. </a:t>
            </a:r>
          </a:p>
          <a:p>
            <a:endParaRPr lang="en-US" sz="800" dirty="0"/>
          </a:p>
          <a:p>
            <a:r>
              <a:rPr lang="en-US" sz="800" dirty="0"/>
              <a:t>Fidelity Investments Institutional Operations Company LLC., 245 Summer Street, Boston, MA 02210</a:t>
            </a:r>
          </a:p>
          <a:p>
            <a:endParaRPr lang="en-US" sz="800" dirty="0"/>
          </a:p>
          <a:p>
            <a:r>
              <a:rPr lang="en-US" sz="800" dirty="0"/>
              <a:t>© 2024 FMR LLC. All rights reserved. </a:t>
            </a:r>
          </a:p>
          <a:p>
            <a:r>
              <a:rPr lang="en-US" sz="800"/>
              <a:t>1166807.2.0 </a:t>
            </a:r>
            <a:endParaRPr lang="en-US" sz="800" dirty="0"/>
          </a:p>
        </p:txBody>
      </p:sp>
      <p:sp>
        <p:nvSpPr>
          <p:cNvPr id="38" name="TextBox 37">
            <a:extLst>
              <a:ext uri="{FF2B5EF4-FFF2-40B4-BE49-F238E27FC236}">
                <a16:creationId xmlns:a16="http://schemas.microsoft.com/office/drawing/2014/main" id="{C5E390E7-BBA6-5C19-378C-90B1FA660F0F}"/>
              </a:ext>
            </a:extLst>
          </p:cNvPr>
          <p:cNvSpPr txBox="1"/>
          <p:nvPr/>
        </p:nvSpPr>
        <p:spPr>
          <a:xfrm>
            <a:off x="205439" y="711200"/>
            <a:ext cx="6904321" cy="2539157"/>
          </a:xfrm>
          <a:prstGeom prst="rect">
            <a:avLst/>
          </a:prstGeom>
          <a:noFill/>
        </p:spPr>
        <p:txBody>
          <a:bodyPr wrap="square">
            <a:spAutoFit/>
          </a:bodyPr>
          <a:lstStyle/>
          <a:p>
            <a:r>
              <a:rPr lang="en-US" sz="1100" b="1" dirty="0"/>
              <a:t>Background </a:t>
            </a:r>
          </a:p>
          <a:p>
            <a:r>
              <a:rPr lang="en-US" sz="1100" dirty="0"/>
              <a:t>On December 29, 2022, The Setting Every Community Up for Retirement Enhancement Act of 2022 (Secure 2.0 Act) was signed into law by the White House. The retirement legislation includes significant changes that could help strengthen the retirement system and improve Americans’ financial readiness for retirement. One key change aims to enhance retirement readiness through workplace savings plans—the higher catch-up contribution. </a:t>
            </a:r>
          </a:p>
          <a:p>
            <a:endParaRPr lang="en-US" sz="500" dirty="0"/>
          </a:p>
          <a:p>
            <a:r>
              <a:rPr lang="en-US" sz="1100" b="1" dirty="0"/>
              <a:t>What is a higher catch-up contribution? </a:t>
            </a:r>
          </a:p>
          <a:p>
            <a:r>
              <a:rPr lang="en-US" sz="1100" dirty="0"/>
              <a:t>Starting January 1, 2025, individuals turning age 60 to 63 will be able to make catch-up contributions totaling the higher of $10,000 or 150% of that year’s regular catch-up amount annually to their </a:t>
            </a:r>
            <a:r>
              <a:rPr lang="en-US" sz="1100" b="0" i="0" u="none" strike="noStrike" baseline="0" dirty="0">
                <a:solidFill>
                  <a:srgbClr val="FF00FF"/>
                </a:solidFill>
              </a:rPr>
              <a:t>&lt;401(k); 403(b)&gt; </a:t>
            </a:r>
            <a:r>
              <a:rPr lang="en-US" sz="1100" dirty="0"/>
              <a:t>plan. This amount may be adjusted annually by the IRS.</a:t>
            </a:r>
          </a:p>
          <a:p>
            <a:endParaRPr lang="en-US" sz="500" dirty="0"/>
          </a:p>
          <a:p>
            <a:r>
              <a:rPr lang="en-US" sz="1100" b="1" dirty="0"/>
              <a:t>What does this mean for me? </a:t>
            </a:r>
          </a:p>
          <a:p>
            <a:pPr algn="l"/>
            <a:r>
              <a:rPr lang="en-US" sz="1100" dirty="0"/>
              <a:t>If you turn 60, 61, 62 or 63 at any point during the 2025 tax year and beyond, you can contribute a higher catch-up amount to your </a:t>
            </a:r>
            <a:r>
              <a:rPr lang="en-US" sz="1100" b="0" i="0" u="none" strike="noStrike" baseline="0" dirty="0">
                <a:solidFill>
                  <a:srgbClr val="FF00FF"/>
                </a:solidFill>
              </a:rPr>
              <a:t>&lt;401(k); 403(b)&gt;</a:t>
            </a:r>
            <a:r>
              <a:rPr lang="en-US" sz="1100" dirty="0"/>
              <a:t>. The below example uses numbers from </a:t>
            </a:r>
            <a:r>
              <a:rPr lang="en-US" sz="1100"/>
              <a:t>the 2025 </a:t>
            </a:r>
            <a:r>
              <a:rPr lang="en-US" sz="1100" dirty="0"/>
              <a:t>tax year to show how workplace savings contributions work. Each year the limits may be adjusted for cost of living by the IRS. </a:t>
            </a:r>
          </a:p>
        </p:txBody>
      </p:sp>
      <p:sp>
        <p:nvSpPr>
          <p:cNvPr id="41" name="TextBox 40">
            <a:extLst>
              <a:ext uri="{FF2B5EF4-FFF2-40B4-BE49-F238E27FC236}">
                <a16:creationId xmlns:a16="http://schemas.microsoft.com/office/drawing/2014/main" id="{50929D7E-C5A7-9A96-390B-5D51115E8041}"/>
              </a:ext>
            </a:extLst>
          </p:cNvPr>
          <p:cNvSpPr txBox="1"/>
          <p:nvPr/>
        </p:nvSpPr>
        <p:spPr>
          <a:xfrm>
            <a:off x="176098" y="6239324"/>
            <a:ext cx="7046506" cy="1677382"/>
          </a:xfrm>
          <a:prstGeom prst="rect">
            <a:avLst/>
          </a:prstGeom>
          <a:noFill/>
        </p:spPr>
        <p:txBody>
          <a:bodyPr wrap="square">
            <a:spAutoFit/>
          </a:bodyPr>
          <a:lstStyle/>
          <a:p>
            <a:endParaRPr lang="en-US" sz="500" b="1" dirty="0"/>
          </a:p>
          <a:p>
            <a:r>
              <a:rPr lang="en-US" sz="1100" b="1" dirty="0"/>
              <a:t>What action do I need to take? </a:t>
            </a:r>
          </a:p>
          <a:p>
            <a:r>
              <a:rPr lang="en-US" sz="1100" dirty="0"/>
              <a:t>Since the higher catch-up provision won't be available until 2025, now is a great time to talk to a financial or tax advisor about how higher catch-up contributions can become part of your retirement investing plan. </a:t>
            </a:r>
          </a:p>
          <a:p>
            <a:endParaRPr lang="en-US" sz="500" dirty="0"/>
          </a:p>
          <a:p>
            <a:r>
              <a:rPr lang="en-US" sz="1100" dirty="0"/>
              <a:t>Starting January 1, 2025, you can log on to </a:t>
            </a:r>
            <a:r>
              <a:rPr lang="en-US" sz="1100" dirty="0">
                <a:hlinkClick r:id="rId2"/>
              </a:rPr>
              <a:t>netbenefits.com</a:t>
            </a:r>
            <a:r>
              <a:rPr lang="en-US" sz="1100" dirty="0"/>
              <a:t> to change your contribution amount. From the Quick Links drop-down menu, select Contribution Amount. </a:t>
            </a:r>
          </a:p>
          <a:p>
            <a:endParaRPr lang="en-US" sz="500" dirty="0"/>
          </a:p>
          <a:p>
            <a:r>
              <a:rPr lang="en-US" sz="1100" b="1" dirty="0"/>
              <a:t>Where should I direct questions? </a:t>
            </a:r>
          </a:p>
          <a:p>
            <a:r>
              <a:rPr lang="en-US" sz="1100" dirty="0"/>
              <a:t>If you have any questions, please call the Fidelity Service Center at 800-835-5097, Monday through Friday, 8:30 a.m.-8:30 p.m. Eastern Time.</a:t>
            </a:r>
          </a:p>
        </p:txBody>
      </p:sp>
      <p:grpSp>
        <p:nvGrpSpPr>
          <p:cNvPr id="53" name="Group 52">
            <a:extLst>
              <a:ext uri="{FF2B5EF4-FFF2-40B4-BE49-F238E27FC236}">
                <a16:creationId xmlns:a16="http://schemas.microsoft.com/office/drawing/2014/main" id="{0AF5869F-B4F4-21DE-9E6D-0DDD5408670A}"/>
              </a:ext>
            </a:extLst>
          </p:cNvPr>
          <p:cNvGrpSpPr/>
          <p:nvPr/>
        </p:nvGrpSpPr>
        <p:grpSpPr>
          <a:xfrm>
            <a:off x="0" y="3173413"/>
            <a:ext cx="7315200" cy="3090702"/>
            <a:chOff x="0" y="3449167"/>
            <a:chExt cx="7315200" cy="3268091"/>
          </a:xfrm>
        </p:grpSpPr>
        <p:grpSp>
          <p:nvGrpSpPr>
            <p:cNvPr id="48" name="Group 47">
              <a:extLst>
                <a:ext uri="{FF2B5EF4-FFF2-40B4-BE49-F238E27FC236}">
                  <a16:creationId xmlns:a16="http://schemas.microsoft.com/office/drawing/2014/main" id="{DBAC43CC-1D0F-AF18-FDAF-35D7D15993E4}"/>
                </a:ext>
              </a:extLst>
            </p:cNvPr>
            <p:cNvGrpSpPr/>
            <p:nvPr/>
          </p:nvGrpSpPr>
          <p:grpSpPr>
            <a:xfrm>
              <a:off x="0" y="3449167"/>
              <a:ext cx="7315200" cy="3268091"/>
              <a:chOff x="0" y="3718325"/>
              <a:chExt cx="7315200" cy="3268091"/>
            </a:xfrm>
          </p:grpSpPr>
          <p:grpSp>
            <p:nvGrpSpPr>
              <p:cNvPr id="39" name="Group 38">
                <a:extLst>
                  <a:ext uri="{FF2B5EF4-FFF2-40B4-BE49-F238E27FC236}">
                    <a16:creationId xmlns:a16="http://schemas.microsoft.com/office/drawing/2014/main" id="{1FBB996D-32D8-0292-FD3B-BEFFB5611454}"/>
                  </a:ext>
                </a:extLst>
              </p:cNvPr>
              <p:cNvGrpSpPr/>
              <p:nvPr/>
            </p:nvGrpSpPr>
            <p:grpSpPr>
              <a:xfrm>
                <a:off x="0" y="3718325"/>
                <a:ext cx="7315200" cy="3268091"/>
                <a:chOff x="0" y="2389813"/>
                <a:chExt cx="7315200" cy="3860188"/>
              </a:xfrm>
            </p:grpSpPr>
            <p:sp>
              <p:nvSpPr>
                <p:cNvPr id="34" name="Rectangle 33">
                  <a:extLst>
                    <a:ext uri="{FF2B5EF4-FFF2-40B4-BE49-F238E27FC236}">
                      <a16:creationId xmlns:a16="http://schemas.microsoft.com/office/drawing/2014/main" id="{66D07AA1-BEC6-53EF-4789-564581980BB7}"/>
                    </a:ext>
                  </a:extLst>
                </p:cNvPr>
                <p:cNvSpPr/>
                <p:nvPr/>
              </p:nvSpPr>
              <p:spPr>
                <a:xfrm>
                  <a:off x="0" y="2389813"/>
                  <a:ext cx="7315200" cy="3860188"/>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EF4C2865-499A-644A-729B-4534558C09EE}"/>
                    </a:ext>
                  </a:extLst>
                </p:cNvPr>
                <p:cNvGrpSpPr/>
                <p:nvPr/>
              </p:nvGrpSpPr>
              <p:grpSpPr>
                <a:xfrm>
                  <a:off x="322492" y="3274341"/>
                  <a:ext cx="6670215" cy="2327820"/>
                  <a:chOff x="392868" y="3205584"/>
                  <a:chExt cx="6670215" cy="2327820"/>
                </a:xfrm>
              </p:grpSpPr>
              <p:grpSp>
                <p:nvGrpSpPr>
                  <p:cNvPr id="26" name="Group 25">
                    <a:extLst>
                      <a:ext uri="{FF2B5EF4-FFF2-40B4-BE49-F238E27FC236}">
                        <a16:creationId xmlns:a16="http://schemas.microsoft.com/office/drawing/2014/main" id="{7565A16B-4694-1871-6B46-F13465997C0B}"/>
                      </a:ext>
                    </a:extLst>
                  </p:cNvPr>
                  <p:cNvGrpSpPr/>
                  <p:nvPr/>
                </p:nvGrpSpPr>
                <p:grpSpPr>
                  <a:xfrm>
                    <a:off x="392868" y="3880032"/>
                    <a:ext cx="1554480" cy="1641239"/>
                    <a:chOff x="392868" y="3880032"/>
                    <a:chExt cx="1554480" cy="1641239"/>
                  </a:xfrm>
                </p:grpSpPr>
                <p:sp>
                  <p:nvSpPr>
                    <p:cNvPr id="16" name="Rectangle: Rounded Corners 15">
                      <a:extLst>
                        <a:ext uri="{FF2B5EF4-FFF2-40B4-BE49-F238E27FC236}">
                          <a16:creationId xmlns:a16="http://schemas.microsoft.com/office/drawing/2014/main" id="{1B8EA104-B6C9-AC2A-F8B2-F0D4C5407819}"/>
                        </a:ext>
                      </a:extLst>
                    </p:cNvPr>
                    <p:cNvSpPr/>
                    <p:nvPr/>
                  </p:nvSpPr>
                  <p:spPr>
                    <a:xfrm>
                      <a:off x="392868" y="3880032"/>
                      <a:ext cx="1554480" cy="1455291"/>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US" dirty="0"/>
                    </a:p>
                  </p:txBody>
                </p:sp>
                <p:sp>
                  <p:nvSpPr>
                    <p:cNvPr id="21" name="TextBox 20">
                      <a:extLst>
                        <a:ext uri="{FF2B5EF4-FFF2-40B4-BE49-F238E27FC236}">
                          <a16:creationId xmlns:a16="http://schemas.microsoft.com/office/drawing/2014/main" id="{02567301-5D65-637C-CC55-B85F4DFCE3E5}"/>
                        </a:ext>
                      </a:extLst>
                    </p:cNvPr>
                    <p:cNvSpPr txBox="1"/>
                    <p:nvPr/>
                  </p:nvSpPr>
                  <p:spPr>
                    <a:xfrm>
                      <a:off x="476987" y="4800515"/>
                      <a:ext cx="1411989" cy="720756"/>
                    </a:xfrm>
                    <a:prstGeom prst="rect">
                      <a:avLst/>
                    </a:prstGeom>
                    <a:noFill/>
                  </p:spPr>
                  <p:txBody>
                    <a:bodyPr wrap="square">
                      <a:spAutoFit/>
                    </a:bodyPr>
                    <a:lstStyle/>
                    <a:p>
                      <a:pPr lvl="0" algn="ctr"/>
                      <a:r>
                        <a:rPr lang="en-US" sz="1050" dirty="0">
                          <a:solidFill>
                            <a:schemeClr val="bg1"/>
                          </a:solidFill>
                        </a:rPr>
                        <a:t>IRS deferral limit = $23,500</a:t>
                      </a:r>
                    </a:p>
                    <a:p>
                      <a:pPr lvl="0" algn="ctr"/>
                      <a:endParaRPr lang="en-US" sz="1050" dirty="0">
                        <a:solidFill>
                          <a:schemeClr val="bg1"/>
                        </a:solidFill>
                      </a:endParaRPr>
                    </a:p>
                  </p:txBody>
                </p:sp>
              </p:grpSp>
              <p:grpSp>
                <p:nvGrpSpPr>
                  <p:cNvPr id="27" name="Group 26">
                    <a:extLst>
                      <a:ext uri="{FF2B5EF4-FFF2-40B4-BE49-F238E27FC236}">
                        <a16:creationId xmlns:a16="http://schemas.microsoft.com/office/drawing/2014/main" id="{71BED273-BA52-91CA-BB54-6AE3FF05EE48}"/>
                      </a:ext>
                    </a:extLst>
                  </p:cNvPr>
                  <p:cNvGrpSpPr/>
                  <p:nvPr/>
                </p:nvGrpSpPr>
                <p:grpSpPr>
                  <a:xfrm>
                    <a:off x="2108878" y="3553911"/>
                    <a:ext cx="1554480" cy="1969884"/>
                    <a:chOff x="2108878" y="3553911"/>
                    <a:chExt cx="1554480" cy="1969884"/>
                  </a:xfrm>
                </p:grpSpPr>
                <p:sp>
                  <p:nvSpPr>
                    <p:cNvPr id="17" name="Rectangle: Rounded Corners 16">
                      <a:extLst>
                        <a:ext uri="{FF2B5EF4-FFF2-40B4-BE49-F238E27FC236}">
                          <a16:creationId xmlns:a16="http://schemas.microsoft.com/office/drawing/2014/main" id="{0142642E-0DFA-6474-7867-29036F65EF15}"/>
                        </a:ext>
                      </a:extLst>
                    </p:cNvPr>
                    <p:cNvSpPr/>
                    <p:nvPr/>
                  </p:nvSpPr>
                  <p:spPr>
                    <a:xfrm>
                      <a:off x="2108878" y="3553911"/>
                      <a:ext cx="1554480" cy="1781412"/>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A95CF28-AAC7-A08F-A15B-B753B96F9E19}"/>
                        </a:ext>
                      </a:extLst>
                    </p:cNvPr>
                    <p:cNvSpPr txBox="1"/>
                    <p:nvPr/>
                  </p:nvSpPr>
                  <p:spPr>
                    <a:xfrm>
                      <a:off x="2180124" y="4399415"/>
                      <a:ext cx="1411989" cy="1124380"/>
                    </a:xfrm>
                    <a:prstGeom prst="rect">
                      <a:avLst/>
                    </a:prstGeom>
                    <a:noFill/>
                  </p:spPr>
                  <p:txBody>
                    <a:bodyPr wrap="square">
                      <a:spAutoFit/>
                    </a:bodyPr>
                    <a:lstStyle/>
                    <a:p>
                      <a:pPr lvl="0" algn="ctr"/>
                      <a:r>
                        <a:rPr lang="en-US" sz="1050" dirty="0">
                          <a:solidFill>
                            <a:schemeClr val="bg1"/>
                          </a:solidFill>
                        </a:rPr>
                        <a:t>IRS deferral limit = $23,500</a:t>
                      </a:r>
                    </a:p>
                    <a:p>
                      <a:pPr algn="ctr"/>
                      <a:r>
                        <a:rPr lang="en-US" sz="1050" dirty="0">
                          <a:solidFill>
                            <a:schemeClr val="bg1"/>
                          </a:solidFill>
                        </a:rPr>
                        <a:t>Catch-up= $7,500</a:t>
                      </a:r>
                      <a:br>
                        <a:rPr lang="en-US" sz="1050" dirty="0">
                          <a:solidFill>
                            <a:schemeClr val="bg1"/>
                          </a:solidFill>
                        </a:rPr>
                      </a:br>
                      <a:r>
                        <a:rPr lang="en-US" sz="1050" dirty="0">
                          <a:solidFill>
                            <a:schemeClr val="bg1"/>
                          </a:solidFill>
                        </a:rPr>
                        <a:t>Total Limit = $31,000</a:t>
                      </a:r>
                    </a:p>
                    <a:p>
                      <a:pPr lvl="0" algn="ctr"/>
                      <a:endParaRPr lang="en-US" sz="1050" dirty="0">
                        <a:solidFill>
                          <a:schemeClr val="bg1"/>
                        </a:solidFill>
                      </a:endParaRPr>
                    </a:p>
                  </p:txBody>
                </p:sp>
              </p:grpSp>
              <p:grpSp>
                <p:nvGrpSpPr>
                  <p:cNvPr id="28" name="Group 27">
                    <a:extLst>
                      <a:ext uri="{FF2B5EF4-FFF2-40B4-BE49-F238E27FC236}">
                        <a16:creationId xmlns:a16="http://schemas.microsoft.com/office/drawing/2014/main" id="{8DBAFB41-824A-F4E1-3BCC-B0742ECA75A7}"/>
                      </a:ext>
                    </a:extLst>
                  </p:cNvPr>
                  <p:cNvGrpSpPr/>
                  <p:nvPr/>
                </p:nvGrpSpPr>
                <p:grpSpPr>
                  <a:xfrm>
                    <a:off x="3824888" y="3205584"/>
                    <a:ext cx="1554480" cy="2129738"/>
                    <a:chOff x="3824888" y="3205584"/>
                    <a:chExt cx="1554480" cy="2129738"/>
                  </a:xfrm>
                </p:grpSpPr>
                <p:sp>
                  <p:nvSpPr>
                    <p:cNvPr id="18" name="Rectangle: Rounded Corners 17">
                      <a:extLst>
                        <a:ext uri="{FF2B5EF4-FFF2-40B4-BE49-F238E27FC236}">
                          <a16:creationId xmlns:a16="http://schemas.microsoft.com/office/drawing/2014/main" id="{8DEB0EF6-366D-BFBE-5BAA-05D0A69769DA}"/>
                        </a:ext>
                      </a:extLst>
                    </p:cNvPr>
                    <p:cNvSpPr/>
                    <p:nvPr/>
                  </p:nvSpPr>
                  <p:spPr>
                    <a:xfrm>
                      <a:off x="3824888" y="3205584"/>
                      <a:ext cx="1554480" cy="2129738"/>
                    </a:xfrm>
                    <a:prstGeom prst="roundRect">
                      <a:avLst/>
                    </a:prstGeom>
                    <a:solidFill>
                      <a:srgbClr val="368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586CC1BE-F6E2-B5E0-1878-5F868968B779}"/>
                        </a:ext>
                      </a:extLst>
                    </p:cNvPr>
                    <p:cNvSpPr txBox="1"/>
                    <p:nvPr/>
                  </p:nvSpPr>
                  <p:spPr>
                    <a:xfrm>
                      <a:off x="3896134" y="4399415"/>
                      <a:ext cx="1424574" cy="922567"/>
                    </a:xfrm>
                    <a:prstGeom prst="rect">
                      <a:avLst/>
                    </a:prstGeom>
                    <a:noFill/>
                  </p:spPr>
                  <p:txBody>
                    <a:bodyPr wrap="square">
                      <a:spAutoFit/>
                    </a:bodyPr>
                    <a:lstStyle/>
                    <a:p>
                      <a:pPr lvl="0" algn="ctr"/>
                      <a:r>
                        <a:rPr lang="en-US" sz="1050" dirty="0">
                          <a:solidFill>
                            <a:schemeClr val="bg1"/>
                          </a:solidFill>
                        </a:rPr>
                        <a:t>IRS deferral Limit = $23,500</a:t>
                      </a:r>
                    </a:p>
                    <a:p>
                      <a:pPr lvl="0" algn="ctr"/>
                      <a:r>
                        <a:rPr lang="en-US" sz="1050" dirty="0">
                          <a:solidFill>
                            <a:schemeClr val="bg1"/>
                          </a:solidFill>
                        </a:rPr>
                        <a:t>60 to 63= $11,250    </a:t>
                      </a:r>
                    </a:p>
                    <a:p>
                      <a:pPr lvl="0" algn="ctr"/>
                      <a:r>
                        <a:rPr lang="en-US" sz="1050" dirty="0">
                          <a:solidFill>
                            <a:schemeClr val="bg1"/>
                          </a:solidFill>
                        </a:rPr>
                        <a:t>Total Limit = 34,750</a:t>
                      </a:r>
                    </a:p>
                  </p:txBody>
                </p:sp>
              </p:grpSp>
              <p:grpSp>
                <p:nvGrpSpPr>
                  <p:cNvPr id="29" name="Group 28">
                    <a:extLst>
                      <a:ext uri="{FF2B5EF4-FFF2-40B4-BE49-F238E27FC236}">
                        <a16:creationId xmlns:a16="http://schemas.microsoft.com/office/drawing/2014/main" id="{D926AF1A-A3F7-F731-3065-8B69DE447AA4}"/>
                      </a:ext>
                    </a:extLst>
                  </p:cNvPr>
                  <p:cNvGrpSpPr/>
                  <p:nvPr/>
                </p:nvGrpSpPr>
                <p:grpSpPr>
                  <a:xfrm>
                    <a:off x="5508603" y="3553911"/>
                    <a:ext cx="1554480" cy="1979493"/>
                    <a:chOff x="5508603" y="3553911"/>
                    <a:chExt cx="1554480" cy="1979493"/>
                  </a:xfrm>
                </p:grpSpPr>
                <p:sp>
                  <p:nvSpPr>
                    <p:cNvPr id="19" name="Rectangle: Rounded Corners 18">
                      <a:extLst>
                        <a:ext uri="{FF2B5EF4-FFF2-40B4-BE49-F238E27FC236}">
                          <a16:creationId xmlns:a16="http://schemas.microsoft.com/office/drawing/2014/main" id="{3530ABB5-E0B5-D9FD-F5ED-EFC68BC8E974}"/>
                        </a:ext>
                      </a:extLst>
                    </p:cNvPr>
                    <p:cNvSpPr/>
                    <p:nvPr/>
                  </p:nvSpPr>
                  <p:spPr>
                    <a:xfrm>
                      <a:off x="5508603" y="3553911"/>
                      <a:ext cx="1554480" cy="1781412"/>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237E3D5-75F4-3A6A-2D22-7E1A5145B10C}"/>
                        </a:ext>
                      </a:extLst>
                    </p:cNvPr>
                    <p:cNvSpPr txBox="1"/>
                    <p:nvPr/>
                  </p:nvSpPr>
                  <p:spPr>
                    <a:xfrm>
                      <a:off x="5579849" y="4399415"/>
                      <a:ext cx="1411989" cy="1133989"/>
                    </a:xfrm>
                    <a:prstGeom prst="rect">
                      <a:avLst/>
                    </a:prstGeom>
                    <a:noFill/>
                  </p:spPr>
                  <p:txBody>
                    <a:bodyPr wrap="square">
                      <a:spAutoFit/>
                    </a:bodyPr>
                    <a:lstStyle/>
                    <a:p>
                      <a:pPr lvl="0" algn="ctr"/>
                      <a:r>
                        <a:rPr lang="en-US" sz="1050" dirty="0">
                          <a:solidFill>
                            <a:schemeClr val="bg1"/>
                          </a:solidFill>
                        </a:rPr>
                        <a:t>IRS deferral limit = $23,500</a:t>
                      </a:r>
                    </a:p>
                    <a:p>
                      <a:pPr algn="ctr"/>
                      <a:r>
                        <a:rPr lang="en-US" sz="1050" dirty="0">
                          <a:solidFill>
                            <a:schemeClr val="bg1"/>
                          </a:solidFill>
                        </a:rPr>
                        <a:t>Catch-up= $7,500</a:t>
                      </a:r>
                      <a:br>
                        <a:rPr lang="en-US" sz="1050" dirty="0">
                          <a:solidFill>
                            <a:schemeClr val="bg1"/>
                          </a:solidFill>
                        </a:rPr>
                      </a:br>
                      <a:r>
                        <a:rPr lang="en-US" sz="1050" dirty="0">
                          <a:solidFill>
                            <a:schemeClr val="bg1"/>
                          </a:solidFill>
                        </a:rPr>
                        <a:t>Total Limit = $31,000</a:t>
                      </a:r>
                    </a:p>
                    <a:p>
                      <a:pPr lvl="0" algn="ctr"/>
                      <a:endParaRPr lang="en-US" sz="1100" dirty="0">
                        <a:solidFill>
                          <a:schemeClr val="bg1"/>
                        </a:solidFill>
                      </a:endParaRPr>
                    </a:p>
                  </p:txBody>
                </p:sp>
              </p:grpSp>
            </p:grpSp>
            <p:sp>
              <p:nvSpPr>
                <p:cNvPr id="33" name="Arrow: Right 32">
                  <a:extLst>
                    <a:ext uri="{FF2B5EF4-FFF2-40B4-BE49-F238E27FC236}">
                      <a16:creationId xmlns:a16="http://schemas.microsoft.com/office/drawing/2014/main" id="{820AD057-6957-7BE6-5B27-C0F998E8E95A}"/>
                    </a:ext>
                  </a:extLst>
                </p:cNvPr>
                <p:cNvSpPr/>
                <p:nvPr/>
              </p:nvSpPr>
              <p:spPr>
                <a:xfrm>
                  <a:off x="387570" y="5404080"/>
                  <a:ext cx="6501978" cy="284761"/>
                </a:xfrm>
                <a:prstGeom prst="rightArrow">
                  <a:avLst/>
                </a:prstGeom>
                <a:solidFill>
                  <a:srgbClr val="368727">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Graphic 31" descr="Female Profile outline">
                <a:extLst>
                  <a:ext uri="{FF2B5EF4-FFF2-40B4-BE49-F238E27FC236}">
                    <a16:creationId xmlns:a16="http://schemas.microsoft.com/office/drawing/2014/main" id="{259008CB-0330-A74A-F412-9AE561A887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2302" y="5130915"/>
                <a:ext cx="722959" cy="722959"/>
              </a:xfrm>
              <a:prstGeom prst="rect">
                <a:avLst/>
              </a:prstGeom>
            </p:spPr>
          </p:pic>
          <p:pic>
            <p:nvPicPr>
              <p:cNvPr id="42" name="Graphic 41">
                <a:extLst>
                  <a:ext uri="{FF2B5EF4-FFF2-40B4-BE49-F238E27FC236}">
                    <a16:creationId xmlns:a16="http://schemas.microsoft.com/office/drawing/2014/main" id="{9F61D628-32DC-ADE6-A56D-3060FFC5AED8}"/>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08101" y="4658435"/>
                <a:ext cx="615908" cy="587669"/>
              </a:xfrm>
              <a:prstGeom prst="rect">
                <a:avLst/>
              </a:prstGeom>
            </p:spPr>
          </p:pic>
          <p:pic>
            <p:nvPicPr>
              <p:cNvPr id="43" name="Graphic 42">
                <a:extLst>
                  <a:ext uri="{FF2B5EF4-FFF2-40B4-BE49-F238E27FC236}">
                    <a16:creationId xmlns:a16="http://schemas.microsoft.com/office/drawing/2014/main" id="{E106559E-F965-7D56-7FC3-2DE8743D8BDB}"/>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529061" y="4875663"/>
                <a:ext cx="627708" cy="500375"/>
              </a:xfrm>
              <a:prstGeom prst="rect">
                <a:avLst/>
              </a:prstGeom>
            </p:spPr>
          </p:pic>
          <p:pic>
            <p:nvPicPr>
              <p:cNvPr id="47" name="Graphic 46">
                <a:extLst>
                  <a:ext uri="{FF2B5EF4-FFF2-40B4-BE49-F238E27FC236}">
                    <a16:creationId xmlns:a16="http://schemas.microsoft.com/office/drawing/2014/main" id="{1F4C85E2-5B96-94C0-BF4E-78523B4801F8}"/>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910799" y="4947039"/>
                <a:ext cx="627708" cy="500375"/>
              </a:xfrm>
              <a:prstGeom prst="rect">
                <a:avLst/>
              </a:prstGeom>
            </p:spPr>
          </p:pic>
        </p:grpSp>
        <p:sp>
          <p:nvSpPr>
            <p:cNvPr id="49" name="TextBox 48">
              <a:extLst>
                <a:ext uri="{FF2B5EF4-FFF2-40B4-BE49-F238E27FC236}">
                  <a16:creationId xmlns:a16="http://schemas.microsoft.com/office/drawing/2014/main" id="{98EA13BF-80B9-D4F8-FECD-799E0516CA94}"/>
                </a:ext>
              </a:extLst>
            </p:cNvPr>
            <p:cNvSpPr txBox="1"/>
            <p:nvPr/>
          </p:nvSpPr>
          <p:spPr>
            <a:xfrm>
              <a:off x="387571" y="4341354"/>
              <a:ext cx="1489402" cy="455618"/>
            </a:xfrm>
            <a:prstGeom prst="rect">
              <a:avLst/>
            </a:prstGeom>
            <a:noFill/>
          </p:spPr>
          <p:txBody>
            <a:bodyPr wrap="square" rtlCol="0">
              <a:spAutoFit/>
            </a:bodyPr>
            <a:lstStyle/>
            <a:p>
              <a:pPr algn="ctr"/>
              <a:r>
                <a:rPr lang="en-US" sz="1100" b="1" dirty="0">
                  <a:latin typeface="Fidelity Sans" panose="020B0503030202020204" pitchFamily="34" charset="0"/>
                </a:rPr>
                <a:t>Ages up to 49</a:t>
              </a:r>
            </a:p>
            <a:p>
              <a:pPr algn="ctr"/>
              <a:r>
                <a:rPr lang="en-US" sz="1100" b="1" dirty="0">
                  <a:latin typeface="Fidelity Sans" panose="020B0503030202020204" pitchFamily="34" charset="0"/>
                </a:rPr>
                <a:t>Elective deferral</a:t>
              </a:r>
            </a:p>
          </p:txBody>
        </p:sp>
        <p:sp>
          <p:nvSpPr>
            <p:cNvPr id="50" name="TextBox 49">
              <a:extLst>
                <a:ext uri="{FF2B5EF4-FFF2-40B4-BE49-F238E27FC236}">
                  <a16:creationId xmlns:a16="http://schemas.microsoft.com/office/drawing/2014/main" id="{E703F892-AF8D-A6BA-F47B-9115EDF257FA}"/>
                </a:ext>
              </a:extLst>
            </p:cNvPr>
            <p:cNvSpPr txBox="1"/>
            <p:nvPr/>
          </p:nvSpPr>
          <p:spPr>
            <a:xfrm>
              <a:off x="2229245" y="4056858"/>
              <a:ext cx="1228291" cy="430887"/>
            </a:xfrm>
            <a:prstGeom prst="rect">
              <a:avLst/>
            </a:prstGeom>
            <a:noFill/>
          </p:spPr>
          <p:txBody>
            <a:bodyPr wrap="square" rtlCol="0">
              <a:spAutoFit/>
            </a:bodyPr>
            <a:lstStyle/>
            <a:p>
              <a:pPr algn="ctr"/>
              <a:r>
                <a:rPr lang="en-US" sz="1100" b="1" dirty="0">
                  <a:latin typeface="Fidelity Sans" panose="020B0503030202020204" pitchFamily="34" charset="0"/>
                </a:rPr>
                <a:t>Ages 50-59</a:t>
              </a:r>
            </a:p>
            <a:p>
              <a:pPr algn="ctr"/>
              <a:r>
                <a:rPr lang="en-US" sz="1100" b="1" dirty="0">
                  <a:latin typeface="Fidelity Sans" panose="020B0503030202020204" pitchFamily="34" charset="0"/>
                </a:rPr>
                <a:t>Catch-up</a:t>
              </a:r>
            </a:p>
          </p:txBody>
        </p:sp>
        <p:sp>
          <p:nvSpPr>
            <p:cNvPr id="51" name="TextBox 50">
              <a:extLst>
                <a:ext uri="{FF2B5EF4-FFF2-40B4-BE49-F238E27FC236}">
                  <a16:creationId xmlns:a16="http://schemas.microsoft.com/office/drawing/2014/main" id="{42EA4F35-A189-2B62-5125-E42D19FC4C40}"/>
                </a:ext>
              </a:extLst>
            </p:cNvPr>
            <p:cNvSpPr txBox="1"/>
            <p:nvPr/>
          </p:nvSpPr>
          <p:spPr>
            <a:xfrm>
              <a:off x="5509473" y="3962726"/>
              <a:ext cx="1411989" cy="430887"/>
            </a:xfrm>
            <a:prstGeom prst="rect">
              <a:avLst/>
            </a:prstGeom>
            <a:noFill/>
          </p:spPr>
          <p:txBody>
            <a:bodyPr wrap="square" rtlCol="0">
              <a:spAutoFit/>
            </a:bodyPr>
            <a:lstStyle/>
            <a:p>
              <a:pPr algn="ctr"/>
              <a:r>
                <a:rPr lang="en-US" sz="1100" b="1" dirty="0">
                  <a:latin typeface="Fidelity Sans" panose="020B0503030202020204" pitchFamily="34" charset="0"/>
                </a:rPr>
                <a:t>Ages 64 and up</a:t>
              </a:r>
            </a:p>
            <a:p>
              <a:pPr algn="ctr"/>
              <a:r>
                <a:rPr lang="en-US" sz="1100" b="1" dirty="0">
                  <a:latin typeface="Fidelity Sans" panose="020B0503030202020204" pitchFamily="34" charset="0"/>
                </a:rPr>
                <a:t>Catch-up</a:t>
              </a:r>
            </a:p>
          </p:txBody>
        </p:sp>
        <p:sp>
          <p:nvSpPr>
            <p:cNvPr id="52" name="TextBox 51">
              <a:extLst>
                <a:ext uri="{FF2B5EF4-FFF2-40B4-BE49-F238E27FC236}">
                  <a16:creationId xmlns:a16="http://schemas.microsoft.com/office/drawing/2014/main" id="{C4C4012D-3ADA-FDE5-AEDE-674D0395ECD8}"/>
                </a:ext>
              </a:extLst>
            </p:cNvPr>
            <p:cNvSpPr txBox="1"/>
            <p:nvPr/>
          </p:nvSpPr>
          <p:spPr>
            <a:xfrm>
              <a:off x="3754512" y="3767135"/>
              <a:ext cx="1513776" cy="430887"/>
            </a:xfrm>
            <a:prstGeom prst="rect">
              <a:avLst/>
            </a:prstGeom>
            <a:noFill/>
          </p:spPr>
          <p:txBody>
            <a:bodyPr wrap="square" rtlCol="0">
              <a:spAutoFit/>
            </a:bodyPr>
            <a:lstStyle/>
            <a:p>
              <a:pPr algn="ctr"/>
              <a:r>
                <a:rPr lang="en-US" sz="1100" b="1" dirty="0">
                  <a:latin typeface="Fidelity Sans" panose="020B0503030202020204" pitchFamily="34" charset="0"/>
                </a:rPr>
                <a:t>Ages 60 to 63</a:t>
              </a:r>
            </a:p>
            <a:p>
              <a:pPr algn="ctr"/>
              <a:r>
                <a:rPr lang="en-US" sz="1100" b="1" dirty="0">
                  <a:latin typeface="Fidelity Sans" panose="020B0503030202020204" pitchFamily="34" charset="0"/>
                </a:rPr>
                <a:t>Higher catch-up</a:t>
              </a:r>
            </a:p>
          </p:txBody>
        </p:sp>
      </p:grpSp>
      <p:sp>
        <p:nvSpPr>
          <p:cNvPr id="2" name="TextBox 1">
            <a:extLst>
              <a:ext uri="{FF2B5EF4-FFF2-40B4-BE49-F238E27FC236}">
                <a16:creationId xmlns:a16="http://schemas.microsoft.com/office/drawing/2014/main" id="{F015351E-3109-E02A-CC2D-4BF1679E8FC6}"/>
              </a:ext>
            </a:extLst>
          </p:cNvPr>
          <p:cNvSpPr txBox="1"/>
          <p:nvPr/>
        </p:nvSpPr>
        <p:spPr>
          <a:xfrm>
            <a:off x="176098" y="3208285"/>
            <a:ext cx="5423191" cy="292388"/>
          </a:xfrm>
          <a:prstGeom prst="rect">
            <a:avLst/>
          </a:prstGeom>
          <a:noFill/>
        </p:spPr>
        <p:txBody>
          <a:bodyPr wrap="square" rtlCol="0">
            <a:spAutoFit/>
          </a:bodyPr>
          <a:lstStyle/>
          <a:p>
            <a:r>
              <a:rPr lang="en-US" sz="1300" b="1" dirty="0">
                <a:latin typeface="Fidelity Sans" panose="020B0503030202020204" pitchFamily="34" charset="0"/>
              </a:rPr>
              <a:t>Participants ages 60-63 are eligible for higher catch-up</a:t>
            </a:r>
          </a:p>
        </p:txBody>
      </p:sp>
      <p:sp>
        <p:nvSpPr>
          <p:cNvPr id="4" name="TextBox 3">
            <a:extLst>
              <a:ext uri="{FF2B5EF4-FFF2-40B4-BE49-F238E27FC236}">
                <a16:creationId xmlns:a16="http://schemas.microsoft.com/office/drawing/2014/main" id="{98A32DA5-35F5-BF10-D421-DC011ACF7B6E}"/>
              </a:ext>
            </a:extLst>
          </p:cNvPr>
          <p:cNvSpPr txBox="1"/>
          <p:nvPr/>
        </p:nvSpPr>
        <p:spPr>
          <a:xfrm>
            <a:off x="216729" y="5802450"/>
            <a:ext cx="6775978" cy="461665"/>
          </a:xfrm>
          <a:prstGeom prst="rect">
            <a:avLst/>
          </a:prstGeom>
          <a:noFill/>
        </p:spPr>
        <p:txBody>
          <a:bodyPr wrap="square">
            <a:spAutoFit/>
          </a:bodyPr>
          <a:lstStyle/>
          <a:p>
            <a:r>
              <a:rPr lang="en-US" sz="800" dirty="0"/>
              <a:t>*The SECURE Act 2.0 increases the limit for employees who have attained ages 60, 61,  62, and 63  to the greater of (1) $10,000 (indexed) or (2) 150% of the regular catch-up contribution.  </a:t>
            </a:r>
          </a:p>
          <a:p>
            <a:r>
              <a:rPr lang="en-US" sz="800" dirty="0"/>
              <a:t>*For illustrative purposes only.</a:t>
            </a:r>
          </a:p>
        </p:txBody>
      </p:sp>
    </p:spTree>
    <p:extLst>
      <p:ext uri="{BB962C8B-B14F-4D97-AF65-F5344CB8AC3E}">
        <p14:creationId xmlns:p14="http://schemas.microsoft.com/office/powerpoint/2010/main" val="7051353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6202</TotalTime>
  <Words>607</Words>
  <Application>Microsoft Office PowerPoint</Application>
  <PresentationFormat>Custom</PresentationFormat>
  <Paragraphs>44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Fidelity Sans</vt:lpstr>
      <vt:lpstr>Office Theme</vt:lpstr>
      <vt:lpstr>PowerPoint Presentation</vt:lpstr>
    </vt:vector>
  </TitlesOfParts>
  <Company>Fidelity Investments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Groeschen, Meg</dc:creator>
  <cp:lastModifiedBy>Snyder, Makayla</cp:lastModifiedBy>
  <cp:revision>2</cp:revision>
  <dcterms:created xsi:type="dcterms:W3CDTF">2024-09-20T12:50:24Z</dcterms:created>
  <dcterms:modified xsi:type="dcterms:W3CDTF">2024-11-14T19:29:36Z</dcterms:modified>
</cp:coreProperties>
</file>