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0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7F8EEF-E8B9-8AFD-D5A1-F54B147019F4}" name="Corneau, Joscelyn" initials="JC" userId="S::a626218@DSDOM1.DSROOT.FMR.COM::00c4d745-6b22-47a1-bd6d-938d7bba563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4E4"/>
    <a:srgbClr val="3880F3"/>
    <a:srgbClr val="094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12050B-C1FE-D64E-82C6-A2070367E695}" v="33" dt="2026-02-18T14:14:17.5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4660"/>
  </p:normalViewPr>
  <p:slideViewPr>
    <p:cSldViewPr snapToGrid="0">
      <p:cViewPr varScale="1">
        <p:scale>
          <a:sx n="44" d="100"/>
          <a:sy n="44" d="100"/>
        </p:scale>
        <p:origin x="78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E1160-B68C-4D8A-8A40-A844F12B0A2F}" type="datetimeFigureOut">
              <a:rPr lang="en-US" smtClean="0"/>
              <a:t>04/02/2026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BB5A9-BC7B-4373-9727-6D3CBB6A3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4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C78CD-08B8-2E4D-4EC5-6CB5A62D4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77AC85-02A2-71C4-47FA-CF887A2DA8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80E57F-F231-569C-BDF1-AD6EAE308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CF99A-C5C1-6745-1BE6-2892A2822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2D164-6E69-5949-903B-16426CF504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06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1483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 userDrawn="1"/>
        </p:nvSpPr>
        <p:spPr>
          <a:xfrm rot="10800000">
            <a:off x="0" y="1371600"/>
            <a:ext cx="12192000" cy="4816826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.0" panose="020B0103030202020204" pitchFamily="34" charset="77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DB3058B-1F70-0D9E-0103-A2FD4871E2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001524"/>
            <a:ext cx="11295529" cy="3600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  <a:lvl2pPr marL="457199" indent="0">
              <a:buNone/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1F1A03B9-38EB-A6D6-76F0-A16E65828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1" name="Date Placeholder 30">
            <a:extLst>
              <a:ext uri="{FF2B5EF4-FFF2-40B4-BE49-F238E27FC236}">
                <a16:creationId xmlns:a16="http://schemas.microsoft.com/office/drawing/2014/main" id="{C2129C9B-6188-03E0-53FE-4ABC4F0636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</a:t>
            </a:r>
          </a:p>
        </p:txBody>
      </p:sp>
      <p:sp>
        <p:nvSpPr>
          <p:cNvPr id="32" name="Footer Placeholder 31">
            <a:extLst>
              <a:ext uri="{FF2B5EF4-FFF2-40B4-BE49-F238E27FC236}">
                <a16:creationId xmlns:a16="http://schemas.microsoft.com/office/drawing/2014/main" id="{4F206AAB-BE36-0868-281C-68DB22F6064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27192DFD-B97F-405C-32F3-BE5C89C3B6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666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M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 userDrawn="1"/>
        </p:nvSpPr>
        <p:spPr>
          <a:xfrm rot="10800000">
            <a:off x="0" y="0"/>
            <a:ext cx="12192000" cy="6857999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.0" panose="020B0103030202020204" pitchFamily="34" charset="77"/>
            </a:endParaRP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64266CD3-C320-146C-06F7-FFBD397B3A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000800"/>
            <a:ext cx="11295529" cy="3600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lang="en-US"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C4D8B3A9-EBA9-FCF7-2089-4C71009B4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8672178-6FFB-4B89-8421-265E6F7D400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AE5F4D2-EF2A-24F1-7F74-E8061A42017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3FB2DBB9-00EF-5F63-6CA8-562705CC56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111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6BC43B7-F01C-5A41-B80D-689F02A230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000800"/>
            <a:ext cx="11295529" cy="3600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lang="en-US"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83DCCAF-3E85-9A88-64F8-7CFF2B273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06342E6A-B2B0-5439-41A7-755E53465E8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2A8BFA5E-33FB-FF87-2222-7B23AE43C2A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930A36B-FF8D-7788-3916-F8DF5C80D0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440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M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C8F072-E39E-F873-06F0-4FCF6006AACC}"/>
              </a:ext>
            </a:extLst>
          </p:cNvPr>
          <p:cNvSpPr/>
          <p:nvPr userDrawn="1"/>
        </p:nvSpPr>
        <p:spPr>
          <a:xfrm rot="10800000">
            <a:off x="0" y="1376363"/>
            <a:ext cx="12192000" cy="5481636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.0" panose="020B0103030202020204" pitchFamily="34" charset="77"/>
            </a:endParaRPr>
          </a:p>
        </p:txBody>
      </p:sp>
      <p:sp>
        <p:nvSpPr>
          <p:cNvPr id="8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8BB67684-8B65-8D42-153E-010255E6490F}"/>
              </a:ext>
            </a:extLst>
          </p:cNvPr>
          <p:cNvSpPr/>
          <p:nvPr userDrawn="1"/>
        </p:nvSpPr>
        <p:spPr>
          <a:xfrm rot="10800000">
            <a:off x="191849" y="-32339"/>
            <a:ext cx="2035789" cy="588146"/>
          </a:xfrm>
          <a:prstGeom prst="roundRect">
            <a:avLst>
              <a:gd name="adj" fmla="val 0"/>
            </a:avLst>
          </a:prstGeom>
          <a:solidFill>
            <a:schemeClr val="accent5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.0" panose="020B0103030202020204" pitchFamily="34" charset="77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5CD7C14-CA60-9155-6A8A-2B8897DE4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000800"/>
            <a:ext cx="11295529" cy="3600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lang="en-US"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C272201A-9F0B-6B41-1973-91194A7E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FF02EBDD-0B65-6B71-89E5-91DEDF11F9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</a:t>
            </a:r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E71779B1-849A-266A-6FAF-2800536D8B5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7FDE41A6-65D9-47A1-1C4E-743EB4141B1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489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495E89-FAB6-4C52-A007-895B06556694}"/>
              </a:ext>
            </a:extLst>
          </p:cNvPr>
          <p:cNvSpPr/>
          <p:nvPr userDrawn="1"/>
        </p:nvSpPr>
        <p:spPr>
          <a:xfrm>
            <a:off x="0" y="2"/>
            <a:ext cx="12192000" cy="1376362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="0" i="0">
              <a:latin typeface="Fidelity Sans 2.0" panose="020B0103030202020204" pitchFamily="34" charset="77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000800"/>
            <a:ext cx="11295529" cy="3600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lang="en-US"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0E6579CF-D7CE-7674-7CB5-B6FAE57F8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85366759-3CE2-FC83-27EB-2F26D6BF5F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BE217788-B428-32A2-4046-8D8B4076543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98DA015-9B92-B040-3691-FE56DE276B3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63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itting on a dock looking at the sunset&#10;&#10;Description automatically generated">
            <a:extLst>
              <a:ext uri="{FF2B5EF4-FFF2-40B4-BE49-F238E27FC236}">
                <a16:creationId xmlns:a16="http://schemas.microsoft.com/office/drawing/2014/main" id="{5FC19AD2-603D-2032-BD54-4AF800A4D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43" b="25522"/>
          <a:stretch/>
        </p:blipFill>
        <p:spPr>
          <a:xfrm>
            <a:off x="0" y="1"/>
            <a:ext cx="12192000" cy="3543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C6DADA4-4A98-1578-7229-A850B2BED8EF}"/>
              </a:ext>
            </a:extLst>
          </p:cNvPr>
          <p:cNvSpPr/>
          <p:nvPr userDrawn="1"/>
        </p:nvSpPr>
        <p:spPr>
          <a:xfrm rot="5400000">
            <a:off x="4438650" y="-895350"/>
            <a:ext cx="3314700" cy="12192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ECF4C37-E354-15B1-62F9-01BDD2CDA6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5200" y="594077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00" y="4150800"/>
            <a:ext cx="9928800" cy="590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lang="en-US" sz="4000" dirty="0">
                <a:solidFill>
                  <a:srgbClr val="368727"/>
                </a:solidFill>
                <a:latin typeface="+mj-lt"/>
                <a:ea typeface="Roboto Slab Light" pitchFamily="2" charset="0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0400" y="4889190"/>
            <a:ext cx="9928800" cy="589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2000" dirty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6A8F0D2-313C-8BC4-73C7-DC9D625D11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0400" y="5594400"/>
            <a:ext cx="3862562" cy="258532"/>
          </a:xfrm>
          <a:noFill/>
        </p:spPr>
        <p:txBody>
          <a:bodyPr wrap="square" rtlCol="0">
            <a:spAutoFit/>
          </a:bodyPr>
          <a:lstStyle>
            <a:lvl1pPr>
              <a:defRPr lang="en-US" sz="1200" dirty="0">
                <a:latin typeface="Fidelity Sans 2 Light" panose="020B0404050501040104" pitchFamily="34" charset="0"/>
              </a:defRPr>
            </a:lvl1pPr>
          </a:lstStyle>
          <a:p>
            <a:pPr lvl="0" defTabSz="806754"/>
            <a:r>
              <a:rPr lang="en-US" sz="1200" cap="none">
                <a:solidFill>
                  <a:srgbClr val="403F3E"/>
                </a:solidFill>
                <a:latin typeface="Fidelity Sans 2.0 Light" panose="020B0103030202020204" pitchFamily="34" charset="77"/>
              </a:rPr>
              <a:t>Presented By: First name Last name | Month Day</a:t>
            </a:r>
          </a:p>
        </p:txBody>
      </p:sp>
    </p:spTree>
    <p:extLst>
      <p:ext uri="{BB962C8B-B14F-4D97-AF65-F5344CB8AC3E}">
        <p14:creationId xmlns:p14="http://schemas.microsoft.com/office/powerpoint/2010/main" val="38627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342E24-E4AD-57A2-7F67-E4754EAD64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130751-9028-C054-0297-BAA063FA4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6222" y="0"/>
            <a:ext cx="5285777" cy="689436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398A9D9-B2E7-2A1F-E6ED-612A1D064E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6400" y="5937257"/>
            <a:ext cx="1857164" cy="454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7D067B-2BBE-08A4-5B0C-B168C8418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2280041"/>
            <a:ext cx="5581650" cy="432899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>
              <a:defRPr lang="en-US" sz="4000" dirty="0">
                <a:latin typeface="Fidelity Slab Light" pitchFamily="2" charset="77"/>
                <a:ea typeface="Roboto Slab Light" pitchFamily="2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70000"/>
              </a:lnSpc>
            </a:pPr>
            <a:r>
              <a:rPr lang="en-US"/>
              <a:t>Divider headline</a:t>
            </a:r>
            <a:endParaRPr lang="en-US" sz="4000">
              <a:solidFill>
                <a:schemeClr val="accent1"/>
              </a:solidFill>
              <a:latin typeface="Fidelity Slab Light" pitchFamily="2" charset="77"/>
              <a:ea typeface="Roboto Slab Light" pitchFamily="2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64F5D78-9460-0ACB-5E61-3EB06ECB1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8000" y="2843586"/>
            <a:ext cx="5581650" cy="120444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sz="1800" dirty="0">
                <a:solidFill>
                  <a:srgbClr val="403F3E"/>
                </a:solidFill>
                <a:latin typeface="Fidelity Sans 2" panose="020B0504050501040104" pitchFamily="34" charset="0"/>
                <a:cs typeface="Calibri" panose="020F0502020204030204" pitchFamily="34" charset="0"/>
              </a:defRPr>
            </a:lvl1pPr>
          </a:lstStyle>
          <a:p>
            <a:pPr lvl="0" defTabSz="806846">
              <a:lnSpc>
                <a:spcPct val="100000"/>
              </a:lnSpc>
              <a:spcBef>
                <a:spcPct val="0"/>
              </a:spcBef>
            </a:pPr>
            <a:r>
              <a:rPr lang="en-US"/>
              <a:t>A subhead that supports the headline can be</a:t>
            </a:r>
            <a:br>
              <a:rPr lang="en-US"/>
            </a:br>
            <a:r>
              <a:rPr lang="en-US"/>
              <a:t>two lines as well but not more.</a:t>
            </a:r>
          </a:p>
        </p:txBody>
      </p:sp>
    </p:spTree>
    <p:extLst>
      <p:ext uri="{BB962C8B-B14F-4D97-AF65-F5344CB8AC3E}">
        <p14:creationId xmlns:p14="http://schemas.microsoft.com/office/powerpoint/2010/main" val="398237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Subheading - 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38786747-F5A0-EA15-E870-FA3542924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E12C62EE-8BEC-54E0-E0A6-7E7F7712E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</a:t>
            </a:r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D869B967-70AE-28B1-ACD2-5A56A395C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BDD781FB-3D6A-0A55-AC8D-0A30A80D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600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Subheading - Full M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6B3BDB4-7E8B-EE8F-E846-9F48698FC360}"/>
              </a:ext>
            </a:extLst>
          </p:cNvPr>
          <p:cNvSpPr/>
          <p:nvPr userDrawn="1"/>
        </p:nvSpPr>
        <p:spPr>
          <a:xfrm rot="10800000">
            <a:off x="0" y="-1"/>
            <a:ext cx="12192000" cy="6857999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.0" panose="020B0103030202020204" pitchFamily="34" charset="77"/>
            </a:endParaRP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8E678D08-0DC8-88D2-205D-C3E568656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8F3C8453-6E85-8125-2961-9024AA41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C7158848-B2FE-B4B9-501B-F157C87F1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28D5665-73B0-4FDE-6988-44067AB3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098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Subheading - Whit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09BF24-B41C-0A39-987F-96902FE59523}"/>
              </a:ext>
            </a:extLst>
          </p:cNvPr>
          <p:cNvSpPr/>
          <p:nvPr userDrawn="1"/>
        </p:nvSpPr>
        <p:spPr>
          <a:xfrm rot="10800000">
            <a:off x="0" y="1371600"/>
            <a:ext cx="12192000" cy="4816826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>
              <a:latin typeface="Fidelity Sans 2.0" panose="020B0103030202020204" pitchFamily="34" charset="77"/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A9269473-9474-6C2B-2B14-DE2691760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75DD6E7E-EE5B-9D08-E53B-14992165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F5B28588-6172-1F91-CDE5-13A48BAED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4E5A7CC-8843-1ED9-3BF1-58A944B9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275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Subheading - Mis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EF7F242-226E-7CC0-F7F8-02FB30937899}"/>
              </a:ext>
            </a:extLst>
          </p:cNvPr>
          <p:cNvSpPr/>
          <p:nvPr userDrawn="1"/>
        </p:nvSpPr>
        <p:spPr>
          <a:xfrm>
            <a:off x="0" y="0"/>
            <a:ext cx="12192000" cy="1376364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="0" i="0">
              <a:latin typeface="Fidelity Sans 2.0" panose="020B0103030202020204" pitchFamily="34" charset="77"/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ABD39C91-E860-AD41-4390-0393FB7A4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65FF433D-941F-4793-967D-729BB3261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5BDBCD86-C58F-7376-4692-AE81241E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1AE8CBC8-5100-765F-00A7-C26544F8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212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7200"/>
            <a:ext cx="11296800" cy="3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6363"/>
            <a:ext cx="11288713" cy="480371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38648"/>
            <a:ext cx="894033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1000"/>
              </a:lnSpc>
              <a:defRPr sz="800" b="0" i="0">
                <a:solidFill>
                  <a:schemeClr val="tx1">
                    <a:tint val="75000"/>
                  </a:schemeClr>
                </a:solidFill>
                <a:latin typeface="Fidelity Sans 2" panose="020B05040505010401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6478305"/>
            <a:ext cx="334800" cy="22729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800" b="0" i="0" smtClean="0">
                <a:solidFill>
                  <a:schemeClr val="tx1">
                    <a:tint val="75000"/>
                  </a:schemeClr>
                </a:solidFill>
                <a:latin typeface="Fidelity Sans 2" panose="020B0504050501040104" pitchFamily="34" charset="0"/>
              </a:defRPr>
            </a:lvl1pPr>
          </a:lstStyle>
          <a:p>
            <a:pPr>
              <a:lnSpc>
                <a:spcPts val="795"/>
              </a:lnSpc>
            </a:pPr>
            <a:fld id="{05BFBC55-CFB3-E64F-8BCC-34A4E1FBD227}" type="slidenum">
              <a:rPr lang="en-CA" smtClean="0"/>
              <a:pPr>
                <a:lnSpc>
                  <a:spcPts val="795"/>
                </a:lnSpc>
              </a:pPr>
              <a:t>‹#›</a:t>
            </a:fld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4FF51-6EF3-D446-88B3-296D58AC5C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07134" y="6475170"/>
            <a:ext cx="1348846" cy="228603"/>
          </a:xfrm>
          <a:prstGeom prst="rect">
            <a:avLst/>
          </a:prstGeom>
        </p:spPr>
        <p:txBody>
          <a:bodyPr vert="horz" lIns="91440" tIns="0" rIns="91440" bIns="0" rtlCol="0" anchor="b" anchorCtr="0">
            <a:normAutofit/>
          </a:bodyPr>
          <a:lstStyle>
            <a:lvl1pPr>
              <a:defRPr kumimoji="0" lang="en-CA" sz="800" b="0" i="0" u="none" strike="noStrike" cap="none" spc="0" normalizeH="0" baseline="0" smtClean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Fidelity Sans 2" panose="020B0504050501040104" pitchFamily="34" charset="0"/>
              </a:defRPr>
            </a:lvl1pPr>
          </a:lstStyle>
          <a:p>
            <a:pPr algn="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CA"/>
              <a:t>XXXXXX</a:t>
            </a:r>
          </a:p>
        </p:txBody>
      </p:sp>
    </p:spTree>
    <p:extLst>
      <p:ext uri="{BB962C8B-B14F-4D97-AF65-F5344CB8AC3E}">
        <p14:creationId xmlns:p14="http://schemas.microsoft.com/office/powerpoint/2010/main" val="214629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7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6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7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6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8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6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67">
          <p15:clr>
            <a:srgbClr val="F26B43"/>
          </p15:clr>
        </p15:guide>
        <p15:guide id="2" orient="horz" pos="4224">
          <p15:clr>
            <a:srgbClr val="F26B43"/>
          </p15:clr>
        </p15:guide>
        <p15:guide id="3" pos="1999">
          <p15:clr>
            <a:srgbClr val="F26B43"/>
          </p15:clr>
        </p15:guide>
        <p15:guide id="4" pos="3883">
          <p15:clr>
            <a:srgbClr val="F26B43"/>
          </p15:clr>
        </p15:guide>
        <p15:guide id="5" pos="283">
          <p15:clr>
            <a:srgbClr val="F26B43"/>
          </p15:clr>
        </p15:guide>
        <p15:guide id="6" pos="7399">
          <p15:clr>
            <a:srgbClr val="F26B43"/>
          </p15:clr>
        </p15:guide>
        <p15:guide id="7" pos="2083">
          <p15:clr>
            <a:srgbClr val="F26B43"/>
          </p15:clr>
        </p15:guide>
        <p15:guide id="8" pos="3799">
          <p15:clr>
            <a:srgbClr val="F26B43"/>
          </p15:clr>
        </p15:guide>
        <p15:guide id="9" pos="5599">
          <p15:clr>
            <a:srgbClr val="F26B43"/>
          </p15:clr>
        </p15:guide>
        <p15:guide id="10" pos="568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AA2B4-E697-9EA5-84B4-583FC9244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B19BBC-CF59-5BC0-A015-6B77D4A1653B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 2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D8E2E8-6927-005A-26AF-77B635F52EB1}"/>
              </a:ext>
            </a:extLst>
          </p:cNvPr>
          <p:cNvSpPr/>
          <p:nvPr/>
        </p:nvSpPr>
        <p:spPr>
          <a:xfrm>
            <a:off x="0" y="5416753"/>
            <a:ext cx="12192000" cy="1441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 2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DE6A2F-0696-F3B0-98E0-5020488A8633}"/>
              </a:ext>
            </a:extLst>
          </p:cNvPr>
          <p:cNvSpPr txBox="1"/>
          <p:nvPr/>
        </p:nvSpPr>
        <p:spPr>
          <a:xfrm>
            <a:off x="838133" y="558290"/>
            <a:ext cx="4833953" cy="110799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lab Light" panose="02060404050501040104" pitchFamily="18" charset="0"/>
              </a:rPr>
              <a:t>Join a live </a:t>
            </a:r>
            <a:r>
              <a:rPr lang="en-CA" sz="3600" dirty="0">
                <a:solidFill>
                  <a:schemeClr val="bg1"/>
                </a:solidFill>
                <a:latin typeface="Fidelity Slab Light" panose="02060404050501040104" pitchFamily="18" charset="0"/>
              </a:rPr>
              <a:t>webinar</a:t>
            </a:r>
            <a:r>
              <a:rPr kumimoji="0" lang="en-CA" sz="36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lab Light" panose="02060404050501040104" pitchFamily="18" charset="0"/>
              </a:rPr>
              <a:t> with Fidelity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203FE48-9E77-F38B-562A-3C625F23E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2" r="11388"/>
          <a:stretch>
            <a:fillRect/>
          </a:stretch>
        </p:blipFill>
        <p:spPr>
          <a:xfrm>
            <a:off x="6040231" y="0"/>
            <a:ext cx="6151769" cy="54167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BC05F3-02D2-252F-97C1-A82572E91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" b="1170"/>
          <a:stretch/>
        </p:blipFill>
        <p:spPr>
          <a:xfrm>
            <a:off x="9903887" y="5983046"/>
            <a:ext cx="1828075" cy="3967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00A0C4-1600-7E67-02A4-30FF6C66F0D2}"/>
              </a:ext>
            </a:extLst>
          </p:cNvPr>
          <p:cNvSpPr/>
          <p:nvPr/>
        </p:nvSpPr>
        <p:spPr>
          <a:xfrm>
            <a:off x="233321" y="0"/>
            <a:ext cx="244517" cy="5416753"/>
          </a:xfrm>
          <a:prstGeom prst="rect">
            <a:avLst/>
          </a:prstGeom>
          <a:solidFill>
            <a:srgbClr val="1DE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 2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0EA3F0-E5B6-0642-FE44-C8365CAE4C43}"/>
              </a:ext>
            </a:extLst>
          </p:cNvPr>
          <p:cNvSpPr/>
          <p:nvPr/>
        </p:nvSpPr>
        <p:spPr>
          <a:xfrm>
            <a:off x="1789" y="-6784"/>
            <a:ext cx="244517" cy="5416753"/>
          </a:xfrm>
          <a:prstGeom prst="rect">
            <a:avLst/>
          </a:prstGeom>
          <a:solidFill>
            <a:srgbClr val="388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 2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708985-871F-B107-63B4-61F437A5FF49}"/>
              </a:ext>
            </a:extLst>
          </p:cNvPr>
          <p:cNvSpPr txBox="1"/>
          <p:nvPr/>
        </p:nvSpPr>
        <p:spPr>
          <a:xfrm>
            <a:off x="838133" y="1978519"/>
            <a:ext cx="4898433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 defTabSz="806754">
              <a:spcAft>
                <a:spcPts val="3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Fidelity Sans 2" panose="020B0504050501040104" pitchFamily="34" charset="0"/>
              </a:rPr>
              <a:t>Packed with </a:t>
            </a:r>
            <a:r>
              <a:rPr lang="en-US" sz="1600" b="1" dirty="0">
                <a:solidFill>
                  <a:schemeClr val="bg1"/>
                </a:solidFill>
                <a:latin typeface="Fidelity Sans 2" panose="020B0504050501040104" pitchFamily="34" charset="0"/>
              </a:rPr>
              <a:t>financial tips</a:t>
            </a:r>
            <a:r>
              <a:rPr lang="en-US" sz="1600" dirty="0">
                <a:solidFill>
                  <a:schemeClr val="bg1"/>
                </a:solidFill>
                <a:latin typeface="Fidelity Sans 2" panose="020B0504050501040104" pitchFamily="34" charset="0"/>
              </a:rPr>
              <a:t>, </a:t>
            </a:r>
            <a:r>
              <a:rPr lang="en-US" sz="1600" b="1" dirty="0">
                <a:solidFill>
                  <a:schemeClr val="bg1"/>
                </a:solidFill>
                <a:latin typeface="Fidelity Sans 2" panose="020B0504050501040104" pitchFamily="34" charset="0"/>
              </a:rPr>
              <a:t>real-life scenarios</a:t>
            </a:r>
            <a:r>
              <a:rPr lang="en-US" sz="1600" dirty="0">
                <a:solidFill>
                  <a:schemeClr val="bg1"/>
                </a:solidFill>
                <a:latin typeface="Fidelity Sans 2" panose="020B0504050501040104" pitchFamily="34" charset="0"/>
              </a:rPr>
              <a:t>, and </a:t>
            </a:r>
            <a:r>
              <a:rPr lang="en-US" sz="1600" b="1" dirty="0">
                <a:solidFill>
                  <a:schemeClr val="bg1"/>
                </a:solidFill>
                <a:latin typeface="Fidelity Sans 2" panose="020B0504050501040104" pitchFamily="34" charset="0"/>
              </a:rPr>
              <a:t>hands-on resources</a:t>
            </a:r>
            <a:r>
              <a:rPr lang="en-US" sz="1600" dirty="0">
                <a:solidFill>
                  <a:schemeClr val="bg1"/>
                </a:solidFill>
                <a:latin typeface="Fidelity Sans 2" panose="020B0504050501040104" pitchFamily="34" charset="0"/>
              </a:rPr>
              <a:t>, our live webinars are here to provide you with the knowledge and confidence you need </a:t>
            </a:r>
            <a:r>
              <a:rPr lang="en-US" sz="1600">
                <a:solidFill>
                  <a:schemeClr val="bg1"/>
                </a:solidFill>
                <a:latin typeface="Fidelity Sans 2" panose="020B0504050501040104" pitchFamily="34" charset="0"/>
              </a:rPr>
              <a:t>to help you </a:t>
            </a:r>
            <a:r>
              <a:rPr lang="en-US" sz="1600" dirty="0">
                <a:solidFill>
                  <a:schemeClr val="bg1"/>
                </a:solidFill>
                <a:latin typeface="Fidelity Sans 2" panose="020B0504050501040104" pitchFamily="34" charset="0"/>
              </a:rPr>
              <a:t>make informed financial decisions.</a:t>
            </a:r>
            <a:endParaRPr kumimoji="0" lang="en-CA" sz="1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idelity Sans 2" panose="020B0504050501040104" pitchFamily="34" charset="0"/>
            </a:endParaRP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6617EBE0-7E13-1FE6-0FB2-84EF1904C846}"/>
              </a:ext>
            </a:extLst>
          </p:cNvPr>
          <p:cNvSpPr txBox="1">
            <a:spLocks/>
          </p:cNvSpPr>
          <p:nvPr/>
        </p:nvSpPr>
        <p:spPr>
          <a:xfrm>
            <a:off x="449263" y="5762655"/>
            <a:ext cx="6946148" cy="80021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marL="0" algn="l" defTabSz="806754" rtl="0" eaLnBrk="1" latinLnBrk="0" hangingPunct="1">
              <a:lnSpc>
                <a:spcPts val="795"/>
              </a:lnSpc>
              <a:defRPr sz="800" b="0" i="0" kern="120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03378" algn="l" defTabSz="806754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754" algn="l" defTabSz="806754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0132" algn="l" defTabSz="806754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3510" algn="l" defTabSz="806754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6888" algn="l" defTabSz="806754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20265" algn="l" defTabSz="806754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3643" algn="l" defTabSz="806754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7019" algn="l" defTabSz="806754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idelity Sans 2" panose="020B0504050501040104" pitchFamily="34" charset="0"/>
              </a:rPr>
              <a:t>Investing involves risk, including risk of loss</a:t>
            </a: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idelity Sans 2" panose="020B0504050501040104" pitchFamily="34" charset="0"/>
              </a:rPr>
              <a:t>Fidelity and the Fidelity Investments logo are registered service marks of FMR LLC.</a:t>
            </a: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idelity Sans 2" panose="020B0504050501040104" pitchFamily="34" charset="0"/>
              </a:rPr>
              <a:t>Fidelity Brokerage Services LLC. Member NYSE, SIPC, 900 Salem Steet, Smithfield, RI 02917</a:t>
            </a: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idelity Sans 2" panose="020B0504050501040104" pitchFamily="34" charset="0"/>
              </a:rPr>
              <a:t>© 2026 FMR LLC. All rights reserved.	</a:t>
            </a: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idelity Sans 2" panose="020B0504050501040104" pitchFamily="34" charset="0"/>
              </a:rPr>
              <a:t>1253879.1.0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AE472D0-D9D3-BFE7-657A-AAC9836B92C2}"/>
              </a:ext>
            </a:extLst>
          </p:cNvPr>
          <p:cNvSpPr/>
          <p:nvPr/>
        </p:nvSpPr>
        <p:spPr>
          <a:xfrm>
            <a:off x="9777336" y="558290"/>
            <a:ext cx="1954626" cy="1954626"/>
          </a:xfrm>
          <a:prstGeom prst="ellipse">
            <a:avLst/>
          </a:prstGeom>
          <a:solidFill>
            <a:srgbClr val="9747F6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91%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of webinar attendees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feel confident</a:t>
            </a:r>
            <a:r>
              <a:rPr lang="en-US" sz="1400" dirty="0">
                <a:solidFill>
                  <a:schemeClr val="bg1"/>
                </a:solidFill>
              </a:rPr>
              <a:t> in what to do next*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E45BE45-F96E-3534-1C55-440C599DEB5D}"/>
              </a:ext>
            </a:extLst>
          </p:cNvPr>
          <p:cNvGrpSpPr/>
          <p:nvPr/>
        </p:nvGrpSpPr>
        <p:grpSpPr>
          <a:xfrm>
            <a:off x="838133" y="3351526"/>
            <a:ext cx="1096848" cy="1096848"/>
            <a:chOff x="838133" y="3427415"/>
            <a:chExt cx="1096848" cy="109684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6A80237-4975-CC75-1E5E-13E6BEB2B7C3}"/>
                </a:ext>
              </a:extLst>
            </p:cNvPr>
            <p:cNvSpPr/>
            <p:nvPr/>
          </p:nvSpPr>
          <p:spPr>
            <a:xfrm>
              <a:off x="838133" y="3427415"/>
              <a:ext cx="1096848" cy="10968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06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idelity Sans 2"/>
                <a:ea typeface="+mn-ea"/>
                <a:cs typeface="+mn-cs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2F2E9C9-40A5-F811-2DEB-64DD59B4B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8133" y="3427415"/>
              <a:ext cx="1096848" cy="1096848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8F2A7FB-7047-0103-FB8A-1B2493620891}"/>
              </a:ext>
            </a:extLst>
          </p:cNvPr>
          <p:cNvSpPr txBox="1"/>
          <p:nvPr/>
        </p:nvSpPr>
        <p:spPr>
          <a:xfrm>
            <a:off x="838133" y="4760607"/>
            <a:ext cx="48339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*Fidelity Workplace Investing, Customer Experience Index Survey, feedback collected in September 2025 from webinar attendees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2A960A-A63E-E317-141B-CEF684B5BA38}"/>
              </a:ext>
            </a:extLst>
          </p:cNvPr>
          <p:cNvSpPr txBox="1"/>
          <p:nvPr/>
        </p:nvSpPr>
        <p:spPr>
          <a:xfrm>
            <a:off x="2083221" y="3538312"/>
            <a:ext cx="2885234" cy="723275"/>
          </a:xfrm>
          <a:prstGeom prst="rect">
            <a:avLst/>
          </a:prstGeom>
          <a:noFill/>
        </p:spPr>
        <p:txBody>
          <a:bodyPr wrap="square" rIns="0" rtlCol="0" anchor="ctr">
            <a:spAutoFit/>
          </a:bodyPr>
          <a:lstStyle/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Scan this code to learn more               and view upcoming events</a:t>
            </a: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CA" sz="1200" b="1" dirty="0">
                <a:solidFill>
                  <a:schemeClr val="bg1"/>
                </a:solidFill>
                <a:latin typeface="Fidelity Sans 2" panose="020B0504050501040104" pitchFamily="34" charset="0"/>
              </a:rPr>
              <a:t>Fidelity.com/</a:t>
            </a:r>
            <a:r>
              <a:rPr lang="en-CA" sz="1200" b="1" dirty="0" err="1">
                <a:solidFill>
                  <a:schemeClr val="bg1"/>
                </a:solidFill>
                <a:latin typeface="Fidelity Sans 2" panose="020B0504050501040104" pitchFamily="34" charset="0"/>
              </a:rPr>
              <a:t>FidelityLiveWebinars</a:t>
            </a: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idelity Sans 2" panose="020B050405050104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08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idelity Template 2025">
  <a:themeElements>
    <a:clrScheme name="Fidelity Palette 2025">
      <a:dk1>
        <a:srgbClr val="000000"/>
      </a:dk1>
      <a:lt1>
        <a:srgbClr val="FFFFFF"/>
      </a:lt1>
      <a:dk2>
        <a:srgbClr val="403F3E"/>
      </a:dk2>
      <a:lt2>
        <a:srgbClr val="F7F4E4"/>
      </a:lt2>
      <a:accent1>
        <a:srgbClr val="368727"/>
      </a:accent1>
      <a:accent2>
        <a:srgbClr val="044014"/>
      </a:accent2>
      <a:accent3>
        <a:srgbClr val="6AD539"/>
      </a:accent3>
      <a:accent4>
        <a:srgbClr val="1DE4CA"/>
      </a:accent4>
      <a:accent5>
        <a:srgbClr val="3880F3"/>
      </a:accent5>
      <a:accent6>
        <a:srgbClr val="04547C"/>
      </a:accent6>
      <a:hlink>
        <a:srgbClr val="368727"/>
      </a:hlink>
      <a:folHlink>
        <a:srgbClr val="368727"/>
      </a:folHlink>
    </a:clrScheme>
    <a:fontScheme name="Fidelity 2024">
      <a:majorFont>
        <a:latin typeface="Fidelity Slab Light"/>
        <a:ea typeface=""/>
        <a:cs typeface=""/>
      </a:majorFont>
      <a:minorFont>
        <a:latin typeface="Fidelity Sans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Evergreen">
      <a:srgbClr val="044014"/>
    </a:custClr>
    <a:custClr name="Fidelity Green">
      <a:srgbClr val="368727"/>
    </a:custClr>
    <a:custClr name="Lime Green">
      <a:srgbClr val="6AD539"/>
    </a:custClr>
    <a:custClr name="Aqua">
      <a:srgbClr val="1DE4C9"/>
    </a:custClr>
    <a:custClr name="Sky">
      <a:srgbClr val="28CAFF"/>
    </a:custClr>
    <a:custClr name="Lapis">
      <a:srgbClr val="3880F3"/>
    </a:custClr>
    <a:custClr name="Marine">
      <a:srgbClr val="04547C"/>
    </a:custClr>
    <a:custClr name="Purple">
      <a:srgbClr val="9747F6"/>
    </a:custClr>
    <a:custClr name="Violet">
      <a:srgbClr val="5B2C8F"/>
    </a:custClr>
    <a:custClr name="Magenta">
      <a:srgbClr val="FC27E5"/>
    </a:custClr>
    <a:custClr name="Sunrise">
      <a:srgbClr val="FF7A11"/>
    </a:custClr>
    <a:custClr name="Gold">
      <a:srgbClr val="DBCA72"/>
    </a:custClr>
    <a:custClr name="Sand">
      <a:srgbClr val="F7F4E4"/>
    </a:custClr>
    <a:custClr name="Mist">
      <a:srgbClr val="F9F7F5"/>
    </a:custClr>
    <a:custClr name="Charcoal">
      <a:srgbClr val="403F3E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WI Toolkit 2020 16x9 (1)" id="{E1226E18-1AF3-E040-8B6A-B1AC688A233D}" vid="{8230BF58-0895-0F4C-A8DC-85B3195F9F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710bbc-cf75-473e-8af0-c01bb49e9454">
      <Terms xmlns="http://schemas.microsoft.com/office/infopath/2007/PartnerControls"/>
    </lcf76f155ced4ddcb4097134ff3c332f>
    <TaxCatchAll xmlns="b7be08ab-c93e-4556-955f-d3bcb201bd8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E96A5D16A52A408843477A831A5BA6" ma:contentTypeVersion="14" ma:contentTypeDescription="Create a new document." ma:contentTypeScope="" ma:versionID="aec51ba8fae987f8c757323f4c2faaf6">
  <xsd:schema xmlns:xsd="http://www.w3.org/2001/XMLSchema" xmlns:xs="http://www.w3.org/2001/XMLSchema" xmlns:p="http://schemas.microsoft.com/office/2006/metadata/properties" xmlns:ns2="bb710bbc-cf75-473e-8af0-c01bb49e9454" xmlns:ns3="b7be08ab-c93e-4556-955f-d3bcb201bd8a" targetNamespace="http://schemas.microsoft.com/office/2006/metadata/properties" ma:root="true" ma:fieldsID="9ebeffd89913440039582b01964a20f8" ns2:_="" ns3:_="">
    <xsd:import namespace="bb710bbc-cf75-473e-8af0-c01bb49e9454"/>
    <xsd:import namespace="b7be08ab-c93e-4556-955f-d3bcb201b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710bbc-cf75-473e-8af0-c01bb49e94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be08ab-c93e-4556-955f-d3bcb201bd8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876f1b1-0703-4c49-8cc0-da50ed819026}" ma:internalName="TaxCatchAll" ma:showField="CatchAllData" ma:web="b7be08ab-c93e-4556-955f-d3bcb201b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793972-C7EF-4A41-BE13-BBBB6C643A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F4495B-D207-48A5-8DD2-734237C9BA6D}">
  <ds:schemaRefs>
    <ds:schemaRef ds:uri="http://schemas.microsoft.com/office/2006/documentManagement/types"/>
    <ds:schemaRef ds:uri="http://www.w3.org/XML/1998/namespace"/>
    <ds:schemaRef ds:uri="bb710bbc-cf75-473e-8af0-c01bb49e9454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b7be08ab-c93e-4556-955f-d3bcb201bd8a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D6E7BAB-93A7-46D1-92D3-6EA14A2ADF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710bbc-cf75-473e-8af0-c01bb49e9454"/>
    <ds:schemaRef ds:uri="b7be08ab-c93e-4556-955f-d3bcb201bd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3988</TotalTime>
  <Words>139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Aptos</vt:lpstr>
      <vt:lpstr>Arial</vt:lpstr>
      <vt:lpstr>Calibri Light</vt:lpstr>
      <vt:lpstr>Fidelity Sans 2</vt:lpstr>
      <vt:lpstr>Fidelity Sans 2 Light</vt:lpstr>
      <vt:lpstr>Fidelity Sans 2.0</vt:lpstr>
      <vt:lpstr>Fidelity Sans 2.0 Light</vt:lpstr>
      <vt:lpstr>Fidelity Slab Light</vt:lpstr>
      <vt:lpstr>Fidelity Template 2025</vt:lpstr>
      <vt:lpstr>PowerPoint Presentation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Corneau, Joscelyn</dc:creator>
  <cp:lastModifiedBy>Rodgers, Ariel</cp:lastModifiedBy>
  <cp:revision>24</cp:revision>
  <cp:lastPrinted>2025-03-04T00:57:14Z</cp:lastPrinted>
  <dcterms:created xsi:type="dcterms:W3CDTF">2025-02-25T18:20:47Z</dcterms:created>
  <dcterms:modified xsi:type="dcterms:W3CDTF">2026-04-02T12:14:21Z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1e874c-a24d-4c24-87f6-b6d613f5442b_Enabled">
    <vt:lpwstr>true</vt:lpwstr>
  </property>
  <property fmtid="{D5CDD505-2E9C-101B-9397-08002B2CF9AE}" pid="3" name="MSIP_Label_031e874c-a24d-4c24-87f6-b6d613f5442b_SetDate">
    <vt:lpwstr>2025-05-19T15:46:23Z</vt:lpwstr>
  </property>
  <property fmtid="{D5CDD505-2E9C-101B-9397-08002B2CF9AE}" pid="4" name="MSIP_Label_031e874c-a24d-4c24-87f6-b6d613f5442b_Method">
    <vt:lpwstr>Privileged</vt:lpwstr>
  </property>
  <property fmtid="{D5CDD505-2E9C-101B-9397-08002B2CF9AE}" pid="5" name="MSIP_Label_031e874c-a24d-4c24-87f6-b6d613f5442b_Name">
    <vt:lpwstr>Non-Business</vt:lpwstr>
  </property>
  <property fmtid="{D5CDD505-2E9C-101B-9397-08002B2CF9AE}" pid="6" name="MSIP_Label_031e874c-a24d-4c24-87f6-b6d613f5442b_SiteId">
    <vt:lpwstr>7521acbc-a68c-41e5-a975-1cf83066dd19</vt:lpwstr>
  </property>
  <property fmtid="{D5CDD505-2E9C-101B-9397-08002B2CF9AE}" pid="7" name="MSIP_Label_031e874c-a24d-4c24-87f6-b6d613f5442b_ActionId">
    <vt:lpwstr>799263ac-bddd-4123-809a-ea574cbade4e</vt:lpwstr>
  </property>
  <property fmtid="{D5CDD505-2E9C-101B-9397-08002B2CF9AE}" pid="8" name="MSIP_Label_031e874c-a24d-4c24-87f6-b6d613f5442b_ContentBits">
    <vt:lpwstr>0</vt:lpwstr>
  </property>
  <property fmtid="{D5CDD505-2E9C-101B-9397-08002B2CF9AE}" pid="9" name="ContentTypeId">
    <vt:lpwstr>0x0101000BE96A5D16A52A408843477A831A5BA6</vt:lpwstr>
  </property>
  <property fmtid="{D5CDD505-2E9C-101B-9397-08002B2CF9AE}" pid="10" name="MediaServiceImageTags">
    <vt:lpwstr/>
  </property>
</Properties>
</file>