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</p:sldIdLst>
  <p:sldSz cx="9144000" cy="5149850"/>
  <p:notesSz cx="9144000" cy="5149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030088-D2BA-4F54-9FFF-B5974F420EDC}" v="3" dt="2024-07-18T18:52:26.798"/>
    <p1510:client id="{97A54584-2B2D-4D61-8537-B564550C826E}" v="1" dt="2022-05-25T17:21:30.50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9"/>
  </p:normalViewPr>
  <p:slideViewPr>
    <p:cSldViewPr>
      <p:cViewPr varScale="1">
        <p:scale>
          <a:sx n="120" d="100"/>
          <a:sy n="120" d="100"/>
        </p:scale>
        <p:origin x="108" y="30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6453"/>
            <a:ext cx="7772400" cy="10814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9564" y="356136"/>
            <a:ext cx="7373620" cy="467359"/>
          </a:xfrm>
          <a:prstGeom prst="rect">
            <a:avLst/>
          </a:prstGeom>
        </p:spPr>
        <p:txBody>
          <a:bodyPr lIns="0" tIns="0" rIns="0" bIns="0"/>
          <a:lstStyle>
            <a:lvl1pPr>
              <a:defRPr sz="2900" b="0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20669" y="775243"/>
            <a:ext cx="5284470" cy="2159635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9564" y="356136"/>
            <a:ext cx="7373620" cy="467359"/>
          </a:xfrm>
          <a:prstGeom prst="rect">
            <a:avLst/>
          </a:prstGeom>
        </p:spPr>
        <p:txBody>
          <a:bodyPr lIns="0" tIns="0" rIns="0" bIns="0"/>
          <a:lstStyle>
            <a:lvl1pPr>
              <a:defRPr sz="2900" b="0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07/19/2024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9564" y="356136"/>
            <a:ext cx="7373620" cy="467359"/>
          </a:xfrm>
          <a:prstGeom prst="rect">
            <a:avLst/>
          </a:prstGeom>
        </p:spPr>
        <p:txBody>
          <a:bodyPr lIns="0" tIns="0" rIns="0" bIns="0"/>
          <a:lstStyle>
            <a:lvl1pPr>
              <a:defRPr sz="2900" b="0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07/19/2024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07/19/2024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0B511D3C-35BE-3442-24B5-274EF9CED8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9144000" cy="51435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9564" y="356136"/>
            <a:ext cx="7938636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chemeClr val="bg1"/>
                </a:solidFill>
                <a:latin typeface="Fidelity Sans" panose="020B0503030202020204" pitchFamily="34" charset="0"/>
              </a:rPr>
              <a:t>What to keep in mind during market changes: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520668" y="775243"/>
            <a:ext cx="6718331" cy="2195473"/>
          </a:xfrm>
          <a:prstGeom prst="rect">
            <a:avLst/>
          </a:prstGeom>
        </p:spPr>
        <p:txBody>
          <a:bodyPr vert="horz" wrap="square" lIns="0" tIns="190500" rIns="0" bIns="0" rtlCol="0">
            <a:spAutoFit/>
          </a:bodyPr>
          <a:lstStyle/>
          <a:p>
            <a:pPr marL="165100" indent="-153035">
              <a:lnSpc>
                <a:spcPct val="100000"/>
              </a:lnSpc>
              <a:spcBef>
                <a:spcPts val="1500"/>
              </a:spcBef>
              <a:buSzPct val="80000"/>
              <a:buChar char="•"/>
              <a:tabLst>
                <a:tab pos="165735" algn="l"/>
              </a:tabLst>
            </a:pPr>
            <a:r>
              <a:rPr sz="2000" dirty="0">
                <a:solidFill>
                  <a:schemeClr val="bg1"/>
                </a:solidFill>
                <a:latin typeface="Fidelity Sans Lt" panose="020B0303030202020204" pitchFamily="34" charset="0"/>
              </a:rPr>
              <a:t>Market swings are common</a:t>
            </a:r>
          </a:p>
          <a:p>
            <a:pPr marL="165100" indent="-153035">
              <a:lnSpc>
                <a:spcPct val="100000"/>
              </a:lnSpc>
              <a:spcBef>
                <a:spcPts val="1400"/>
              </a:spcBef>
              <a:buSzPct val="80000"/>
              <a:buChar char="•"/>
              <a:tabLst>
                <a:tab pos="165735" algn="l"/>
              </a:tabLst>
            </a:pPr>
            <a:r>
              <a:rPr sz="2000" dirty="0">
                <a:solidFill>
                  <a:schemeClr val="bg1"/>
                </a:solidFill>
                <a:latin typeface="Fidelity Sans Lt" panose="020B0303030202020204" pitchFamily="34" charset="0"/>
              </a:rPr>
              <a:t>Moving in and out of the market can be risky</a:t>
            </a:r>
          </a:p>
          <a:p>
            <a:pPr marL="165100" indent="-153035">
              <a:lnSpc>
                <a:spcPct val="100000"/>
              </a:lnSpc>
              <a:spcBef>
                <a:spcPts val="1400"/>
              </a:spcBef>
              <a:buSzPct val="80000"/>
              <a:buChar char="•"/>
              <a:tabLst>
                <a:tab pos="165735" algn="l"/>
              </a:tabLst>
            </a:pPr>
            <a:r>
              <a:rPr sz="2000" dirty="0">
                <a:solidFill>
                  <a:schemeClr val="bg1"/>
                </a:solidFill>
                <a:latin typeface="Fidelity Sans Lt" panose="020B0303030202020204" pitchFamily="34" charset="0"/>
              </a:rPr>
              <a:t>Sticking with your plan is often the best decision</a:t>
            </a: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600" dirty="0">
              <a:solidFill>
                <a:schemeClr val="bg1"/>
              </a:solidFill>
              <a:latin typeface="Fidelity Sans Lt" panose="020B0303030202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dirty="0">
                <a:solidFill>
                  <a:schemeClr val="bg1"/>
                </a:solidFill>
                <a:latin typeface="Fidelity Sans" panose="020B0503030202020204" pitchFamily="34" charset="0"/>
              </a:rPr>
              <a:t>Learn more at NetBeneﬁts.com/marketchanges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914" y="4075198"/>
            <a:ext cx="6795285" cy="712759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2000" dirty="0">
                <a:solidFill>
                  <a:schemeClr val="bg1"/>
                </a:solidFill>
                <a:latin typeface="Fidelity Sans" panose="020B0503030202020204" pitchFamily="34" charset="0"/>
                <a:cs typeface="Arial Narrow"/>
              </a:rPr>
              <a:t>Investing involves risk, including risk of loss.</a:t>
            </a:r>
          </a:p>
          <a:p>
            <a:pPr marL="13335">
              <a:lnSpc>
                <a:spcPts val="1420"/>
              </a:lnSpc>
              <a:spcBef>
                <a:spcPts val="100"/>
              </a:spcBef>
            </a:pPr>
            <a:r>
              <a:rPr sz="1100" dirty="0">
                <a:solidFill>
                  <a:schemeClr val="bg1"/>
                </a:solidFill>
                <a:latin typeface="Fidelity Sans" panose="020B0503030202020204" pitchFamily="34" charset="0"/>
                <a:cs typeface="Arial Narrow"/>
              </a:rPr>
              <a:t>Fidelity Brokerage Services LLC, Member NYSE, SIPC, 900 Salem Street, Smithﬁeld, RI 02917</a:t>
            </a:r>
          </a:p>
          <a:p>
            <a:pPr marL="13335" marR="3472179">
              <a:lnSpc>
                <a:spcPts val="1400"/>
              </a:lnSpc>
              <a:spcBef>
                <a:spcPts val="60"/>
              </a:spcBef>
            </a:pPr>
            <a:r>
              <a:rPr sz="1100" dirty="0">
                <a:solidFill>
                  <a:schemeClr val="bg1"/>
                </a:solidFill>
                <a:latin typeface="Fidelity Sans" panose="020B0503030202020204" pitchFamily="34" charset="0"/>
                <a:cs typeface="Arial Narrow"/>
              </a:rPr>
              <a:t>© 2022 FMR LLC. All rights reserved.  1025236.1.0</a:t>
            </a:r>
          </a:p>
        </p:txBody>
      </p:sp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3FC5A33-3E20-452A-9482-FD2610CBFA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64" y="3565525"/>
            <a:ext cx="1537836" cy="35983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fe0f40c-0121-438b-af5d-cc1a5fdbbca1" xsi:nil="true"/>
    <lcf76f155ced4ddcb4097134ff3c332f xmlns="ef97e700-dd01-49e0-a2ed-be342442435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44BDDEFB5E9842B2363AAD6921F719" ma:contentTypeVersion="17" ma:contentTypeDescription="Create a new document." ma:contentTypeScope="" ma:versionID="aa266319ecf66fd9daa3fa0c4f83e780">
  <xsd:schema xmlns:xsd="http://www.w3.org/2001/XMLSchema" xmlns:xs="http://www.w3.org/2001/XMLSchema" xmlns:p="http://schemas.microsoft.com/office/2006/metadata/properties" xmlns:ns2="ef97e700-dd01-49e0-a2ed-be3424424352" xmlns:ns3="2fe0f40c-0121-438b-af5d-cc1a5fdbbca1" targetNamespace="http://schemas.microsoft.com/office/2006/metadata/properties" ma:root="true" ma:fieldsID="986e3825d6261283241e1e79a7449e44" ns2:_="" ns3:_="">
    <xsd:import namespace="ef97e700-dd01-49e0-a2ed-be3424424352"/>
    <xsd:import namespace="2fe0f40c-0121-438b-af5d-cc1a5fdbbc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7e700-dd01-49e0-a2ed-be34244243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e0f40c-0121-438b-af5d-cc1a5fdbbca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804a00c-addc-4fa9-a95f-fccd2364180c}" ma:internalName="TaxCatchAll" ma:showField="CatchAllData" ma:web="2fe0f40c-0121-438b-af5d-cc1a5fdbbc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D3E4AA-D8D3-44D9-BFC5-14855BC0802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f97e700-dd01-49e0-a2ed-be3424424352"/>
    <ds:schemaRef ds:uri="2fe0f40c-0121-438b-af5d-cc1a5fdbbca1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CDBA674-09BE-417B-AE97-11378FE91C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97e700-dd01-49e0-a2ed-be3424424352"/>
    <ds:schemaRef ds:uri="2fe0f40c-0121-438b-af5d-cc1a5fdbbc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86EC360-8713-4F86-A932-DDB07808CA6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77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 Narrow</vt:lpstr>
      <vt:lpstr>Calibri</vt:lpstr>
      <vt:lpstr>Fidelity Sans</vt:lpstr>
      <vt:lpstr>Fidelity Sans Lt</vt:lpstr>
      <vt:lpstr>Office Theme</vt:lpstr>
      <vt:lpstr>What to keep in mind during market changes: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to keep in mind during market changes:</dc:title>
  <dc:creator>Davidson, Brian</dc:creator>
  <cp:lastModifiedBy>Bradley, Elayna</cp:lastModifiedBy>
  <cp:revision>2</cp:revision>
  <dcterms:created xsi:type="dcterms:W3CDTF">2022-05-25T17:10:57Z</dcterms:created>
  <dcterms:modified xsi:type="dcterms:W3CDTF">2024-07-19T18:51:10Z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2022-04-11T00:00:00Z</vt:filetime>
  </property>
  <property fmtid="{D5CDD505-2E9C-101B-9397-08002B2CF9AE}" pid="3" name="Creator">
    <vt:lpwstr>Adobe Photoshop 23.2 (Macintosh)</vt:lpwstr>
  </property>
  <property fmtid="{D5CDD505-2E9C-101B-9397-08002B2CF9AE}" pid="4" name="LastSaved">
    <vt:filetime>2022-05-25T00:00:00Z</vt:filetime>
  </property>
  <property fmtid="{D5CDD505-2E9C-101B-9397-08002B2CF9AE}" pid="5" name="ContentTypeId">
    <vt:lpwstr>0x010100F444BDDEFB5E9842B2363AAD6921F719</vt:lpwstr>
  </property>
</Properties>
</file>