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342965E-C1B3-02AE-18DE-A56F5CFE543C}" name="Cimino, Jaclyn" initials="CJ" userId="S::a704008@DSDOM1.DSROOT.FMR.COM::268f39ba-683c-42aa-83dd-b9a439ead3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615EB-47A2-421A-ACD9-C7E97E36F560}" v="1" dt="2025-12-24T03:29:42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D11CC-A392-4A6A-9AAD-64903B747901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49DBA-B554-42CD-B83C-24B36CCC4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2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5E58D-D701-103B-2491-B14E3F8F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270F6B-2371-B7E3-3F28-0A73E6C5D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05E284-5DD3-1743-3000-841326941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C2CF3-A6E2-A892-9284-E05B6EC36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AC0A9D-2285-4B49-AAF5-EC09C5A7D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306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itting on a dock looking at the sunset&#10;&#10;Description automatically generated">
            <a:extLst>
              <a:ext uri="{FF2B5EF4-FFF2-40B4-BE49-F238E27FC236}">
                <a16:creationId xmlns:a16="http://schemas.microsoft.com/office/drawing/2014/main" id="{5FC19AD2-603D-2032-BD54-4AF800A4D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3543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6DADA4-4A98-1578-7229-A850B2BED8EF}"/>
              </a:ext>
            </a:extLst>
          </p:cNvPr>
          <p:cNvSpPr/>
          <p:nvPr userDrawn="1"/>
        </p:nvSpPr>
        <p:spPr>
          <a:xfrm rot="5400000">
            <a:off x="4438650" y="-895350"/>
            <a:ext cx="3314700" cy="12192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ECF4C37-E354-15B1-62F9-01BDD2CDA6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88749" y="594077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13" y="4150800"/>
            <a:ext cx="9928800" cy="59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113" y="4889190"/>
            <a:ext cx="9928800" cy="589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2000" dirty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D209-FA07-6234-13D7-FCAAECCC5A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263" y="5594400"/>
            <a:ext cx="3862800" cy="259200"/>
          </a:xfrm>
        </p:spPr>
        <p:txBody>
          <a:bodyPr tIns="0" rIns="0" bIns="0" anchor="ctr">
            <a:no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Presented By: First name Last name | Month XX, XXXX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94E21-5C6D-AEC6-C5EF-F33AB545BC0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</p:spTree>
    <p:extLst>
      <p:ext uri="{BB962C8B-B14F-4D97-AF65-F5344CB8AC3E}">
        <p14:creationId xmlns:p14="http://schemas.microsoft.com/office/powerpoint/2010/main" val="33635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6DADA4-4A98-1578-7229-A850B2BED8EF}"/>
              </a:ext>
            </a:extLst>
          </p:cNvPr>
          <p:cNvSpPr/>
          <p:nvPr userDrawn="1"/>
        </p:nvSpPr>
        <p:spPr>
          <a:xfrm rot="5400000">
            <a:off x="4438650" y="-895350"/>
            <a:ext cx="3314700" cy="12192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ECF4C37-E354-15B1-62F9-01BDD2CDA6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88749" y="594077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3" y="4150800"/>
            <a:ext cx="9928800" cy="59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263" y="4889190"/>
            <a:ext cx="9928800" cy="589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2000" dirty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D209-FA07-6234-13D7-FCAAECCC5A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263" y="5594400"/>
            <a:ext cx="3862800" cy="259200"/>
          </a:xfrm>
        </p:spPr>
        <p:txBody>
          <a:bodyPr tIns="0" rIns="0" bIns="0" anchor="ctr">
            <a:no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Prepared for ABC Company | Month XX, XXXX</a:t>
            </a:r>
          </a:p>
        </p:txBody>
      </p:sp>
      <p:pic>
        <p:nvPicPr>
          <p:cNvPr id="3" name="Picture 2" descr="A person sitting at a table with her feet on the table&#10;&#10;Description automatically generated">
            <a:extLst>
              <a:ext uri="{FF2B5EF4-FFF2-40B4-BE49-F238E27FC236}">
                <a16:creationId xmlns:a16="http://schemas.microsoft.com/office/drawing/2014/main" id="{CE63EB53-ECAB-3D8D-863C-9EB54C82A3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3549375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BF46B-76B4-1348-4ABA-775C28E4AC3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</p:spTree>
    <p:extLst>
      <p:ext uri="{BB962C8B-B14F-4D97-AF65-F5344CB8AC3E}">
        <p14:creationId xmlns:p14="http://schemas.microsoft.com/office/powerpoint/2010/main" val="263886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42E24-E4AD-57A2-7F67-E4754EAD64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30751-9028-C054-0297-BAA063FA4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222" y="0"/>
            <a:ext cx="5285777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398A9D9-B2E7-2A1F-E6ED-612A1D064E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6400" y="593725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3" y="2280041"/>
            <a:ext cx="5581650" cy="4328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latin typeface="Fidelity Slab Light" pitchFamily="2" charset="77"/>
                <a:ea typeface="Roboto Slab Light" pitchFamily="2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70000"/>
              </a:lnSpc>
            </a:pPr>
            <a:r>
              <a:rPr lang="en-US"/>
              <a:t>Divider headline</a:t>
            </a:r>
            <a:endParaRPr lang="en-US" sz="4000">
              <a:solidFill>
                <a:schemeClr val="accent1"/>
              </a:solidFill>
              <a:latin typeface="Fidelity Slab Light" pitchFamily="2" charset="77"/>
              <a:ea typeface="Roboto Slab Light" pitchFamily="2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2843586"/>
            <a:ext cx="5581650" cy="12044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800" dirty="0">
                <a:solidFill>
                  <a:srgbClr val="403F3E"/>
                </a:solidFill>
                <a:latin typeface="Fidelity Sans 2" panose="020B0504050501040104" pitchFamily="34" charset="0"/>
                <a:cs typeface="Calibri" panose="020F0502020204030204" pitchFamily="34" charset="0"/>
              </a:defRPr>
            </a:lvl1pPr>
          </a:lstStyle>
          <a:p>
            <a:pPr lvl="0" defTabSz="806846">
              <a:lnSpc>
                <a:spcPct val="100000"/>
              </a:lnSpc>
              <a:spcBef>
                <a:spcPct val="0"/>
              </a:spcBef>
            </a:pPr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A3494-4159-0A96-B24C-FCD5239C1D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XXXXXX.XX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13F71-DBC2-992C-E4CD-FD3232390D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018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42E24-E4AD-57A2-7F67-E4754EAD64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4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398A9D9-B2E7-2A1F-E6ED-612A1D064E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3749" y="593725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3" y="2757694"/>
            <a:ext cx="5581650" cy="1231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4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 sz="4000">
                <a:solidFill>
                  <a:srgbClr val="368727"/>
                </a:solidFill>
                <a:latin typeface="Fidelity Slab Light" pitchFamily="2" charset="77"/>
                <a:ea typeface="Roboto Slab Light" pitchFamily="2" charset="0"/>
              </a:rPr>
              <a:t>Product Additional Name/Headline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" y="4204800"/>
            <a:ext cx="5581650" cy="59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600" dirty="0">
                <a:solidFill>
                  <a:srgbClr val="403F3E"/>
                </a:solidFill>
                <a:latin typeface="Fidelity Sans 2" panose="020B0504050501040104" pitchFamily="34" charset="0"/>
                <a:cs typeface="Calibri" panose="020F0502020204030204" pitchFamily="34" charset="0"/>
              </a:defRPr>
            </a:lvl1pPr>
          </a:lstStyle>
          <a:p>
            <a:pPr lvl="0" defTabSz="806846">
              <a:lnSpc>
                <a:spcPct val="100000"/>
              </a:lnSpc>
              <a:spcBef>
                <a:spcPct val="0"/>
              </a:spcBef>
            </a:pPr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B3649BF-5081-4261-66A4-0565F2A6BE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263" y="295200"/>
            <a:ext cx="3996000" cy="370800"/>
          </a:xfrm>
        </p:spPr>
        <p:txBody>
          <a:bodyPr tIns="0" rIns="0" bIns="0" anchor="ctr">
            <a:normAutofit/>
          </a:bodyPr>
          <a:lstStyle>
            <a:lvl1pPr>
              <a:defRPr sz="1200">
                <a:latin typeface="Fidelity Sans 2 Light" panose="020B0404050501040104" pitchFamily="34" charset="0"/>
              </a:defRPr>
            </a:lvl1pPr>
          </a:lstStyle>
          <a:p>
            <a:pPr lvl="0"/>
            <a:r>
              <a:rPr lang="en-US"/>
              <a:t>Presented By: First name Last name | Month XX, XXXX</a:t>
            </a:r>
          </a:p>
        </p:txBody>
      </p:sp>
      <p:pic>
        <p:nvPicPr>
          <p:cNvPr id="15" name="Picture 14" descr="A person in a pharmacy looking at a product&#10;&#10;Description automatically generated">
            <a:extLst>
              <a:ext uri="{FF2B5EF4-FFF2-40B4-BE49-F238E27FC236}">
                <a16:creationId xmlns:a16="http://schemas.microsoft.com/office/drawing/2014/main" id="{478CB557-CD50-DD40-611B-9AC61CFF1F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222" y="1"/>
            <a:ext cx="5285777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9DD7B-4632-B0DF-42FD-DEA3EF889C7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XXXXXX.XX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0C78BE-38B5-6CA8-0ADD-2E023742EF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262" y="2223432"/>
            <a:ext cx="3035808" cy="429768"/>
          </a:xfrm>
        </p:spPr>
        <p:txBody>
          <a:bodyPr>
            <a:noAutofit/>
          </a:bodyPr>
          <a:lstStyle>
            <a:lvl1pPr>
              <a:defRPr lang="en-US" sz="1600" b="0" i="0" kern="1200" dirty="0">
                <a:solidFill>
                  <a:srgbClr val="403F3E"/>
                </a:solidFill>
                <a:latin typeface="Fidelity Sans 2" panose="020B0504050501040104" pitchFamily="34" charset="0"/>
                <a:ea typeface="+mn-ea"/>
                <a:cs typeface="Calibri" panose="020F050202020403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806846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/>
              <a:t>Product Segment/Market/Name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6C0D1CE-5E8A-9B98-F6B3-C606AC6A168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498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WHT Headlin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 userDrawn="1"/>
        </p:nvSpPr>
        <p:spPr>
          <a:xfrm rot="10800000">
            <a:off x="0" y="1520824"/>
            <a:ext cx="12192000" cy="46676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DB3058B-1F70-0D9E-0103-A2FD4871E2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198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31" name="Date Placeholder 30">
            <a:extLst>
              <a:ext uri="{FF2B5EF4-FFF2-40B4-BE49-F238E27FC236}">
                <a16:creationId xmlns:a16="http://schemas.microsoft.com/office/drawing/2014/main" id="{C2129C9B-6188-03E0-53FE-4ABC4F0636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4F206AAB-BE36-0868-281C-68DB22F606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27192DFD-B97F-405C-32F3-BE5C89C3B6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40CF446-FDD1-2B4E-185D-E1F39FCD1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93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 userDrawn="1"/>
        </p:nvSpPr>
        <p:spPr>
          <a:xfrm rot="10800000">
            <a:off x="0" y="0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64266CD3-C320-146C-06F7-FFBD397B3A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8672178-6FFB-4B89-8421-265E6F7D40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AE5F4D2-EF2A-24F1-7F74-E8061A4201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3FB2DBB9-00EF-5F63-6CA8-562705CC56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E19D74-7250-396E-A9AF-2CB2584B9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040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6BC43B7-F01C-5A41-B80D-689F02A23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90000"/>
              </a:lnSpc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06342E6A-B2B0-5439-41A7-755E53465E8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A8BFA5E-33FB-FF87-2222-7B23AE43C2A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930A36B-FF8D-7788-3916-F8DF5C80D0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B4059E-0822-6DB7-5E9B-458B1DBC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298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WH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C8F072-E39E-F873-06F0-4FCF6006AACC}"/>
              </a:ext>
            </a:extLst>
          </p:cNvPr>
          <p:cNvSpPr/>
          <p:nvPr userDrawn="1"/>
        </p:nvSpPr>
        <p:spPr>
          <a:xfrm rot="10800000">
            <a:off x="0" y="1520825"/>
            <a:ext cx="12192000" cy="5337174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 userDrawn="1"/>
        </p:nvSpPr>
        <p:spPr>
          <a:xfrm rot="10800000">
            <a:off x="191849" y="-32339"/>
            <a:ext cx="2035789" cy="588146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5CD7C14-CA60-9155-6A8A-2B8897DE4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E07070-F68C-5FAE-2D2F-A80E5EA8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59798A-9093-51F9-AAE2-4C5E119D25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XXXXXX.XX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FF26D-6630-4F6D-A9B8-7EDAA2A55B1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A8931-BD74-0551-DDA4-882E1A0A5F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876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1"/>
            <a:ext cx="12192000" cy="1520823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" panose="020B0504050501040104" pitchFamily="34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14400"/>
            <a:ext cx="11295529" cy="5832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85366759-3CE2-FC83-27EB-2F26D6BF5F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BE217788-B428-32A2-4046-8D8B407654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98DA015-9B92-B040-3691-FE56DE276B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2C5282-900D-6B6A-6702-FC2A1B1BB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248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No Sub: 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12C62EE-8BEC-54E0-E0A6-7E7F7712E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D869B967-70AE-28B1-ACD2-5A56A395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BDD781FB-3D6A-0A55-AC8D-0A30A80D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2947D-073E-81B4-A9B6-D909F0943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705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o Sub: 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B3BDB4-7E8B-EE8F-E846-9F48698FC360}"/>
              </a:ext>
            </a:extLst>
          </p:cNvPr>
          <p:cNvSpPr/>
          <p:nvPr userDrawn="1"/>
        </p:nvSpPr>
        <p:spPr>
          <a:xfrm rot="10800000">
            <a:off x="0" y="-1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8F3C8453-6E85-8125-2961-9024AA41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C7158848-B2FE-B4B9-501B-F157C87F1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28D5665-73B0-4FDE-6988-44067AB3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CE6E8-45AA-7D9D-D064-7FC57CA81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207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No Sub: WHT Hea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09BF24-B41C-0A39-987F-96902FE59523}"/>
              </a:ext>
            </a:extLst>
          </p:cNvPr>
          <p:cNvSpPr/>
          <p:nvPr userDrawn="1"/>
        </p:nvSpPr>
        <p:spPr>
          <a:xfrm rot="10800000">
            <a:off x="0" y="1520824"/>
            <a:ext cx="12192000" cy="4667601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" panose="020B0504050501040104" pitchFamily="34" charset="0"/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75DD6E7E-EE5B-9D08-E53B-14992165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F5B28588-6172-1F91-CDE5-13A48BAED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4E5A7CC-8843-1ED9-3BF1-58A944B9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A049C1-D81C-2DF6-8529-93C2E496A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5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No Sub: 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F7F242-226E-7CC0-F7F8-02FB30937899}"/>
              </a:ext>
            </a:extLst>
          </p:cNvPr>
          <p:cNvSpPr/>
          <p:nvPr userDrawn="1"/>
        </p:nvSpPr>
        <p:spPr>
          <a:xfrm>
            <a:off x="0" y="-1"/>
            <a:ext cx="12192000" cy="1520825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" panose="020B0504050501040104" pitchFamily="34" charset="0"/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5FF433D-941F-4793-967D-729BB3261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5BDBCD86-C58F-7376-4692-AE81241E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1AE8CBC8-5100-765F-00A7-C26544F8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D2B18-FB26-2BC5-3651-C4E091B2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2293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68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DD05-720A-158B-A2A9-D9F1094BA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72" y="330487"/>
            <a:ext cx="10515600" cy="589915"/>
          </a:xfrm>
          <a:prstGeom prst="rect">
            <a:avLst/>
          </a:prstGeom>
        </p:spPr>
        <p:txBody>
          <a:bodyPr/>
          <a:lstStyle>
            <a:lvl1pPr>
              <a:defRPr b="0">
                <a:latin typeface="Fidelity Sans" panose="020B050303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354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7200"/>
            <a:ext cx="11296800" cy="3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lvl="0" defTabSz="806846">
              <a:lnSpc>
                <a:spcPts val="2293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0825"/>
            <a:ext cx="11288713" cy="46592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38648"/>
            <a:ext cx="985477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9144" indent="0" algn="l">
              <a:lnSpc>
                <a:spcPct val="100000"/>
              </a:lnSpc>
              <a:buFont typeface="+mj-lt"/>
              <a:buNone/>
              <a:defRPr sz="800">
                <a:solidFill>
                  <a:srgbClr val="403F3E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478305"/>
            <a:ext cx="334800" cy="2272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800" b="0" i="0" smtClean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4FF51-6EF3-D446-88B3-296D58AC5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7134" y="6475170"/>
            <a:ext cx="1238779" cy="22860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kumimoji="0" lang="en-CA" sz="800" b="0" i="0" u="none" strike="noStrike" cap="none" spc="0" normalizeH="0" baseline="0" smtClean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 panose="020B0504050501040104" pitchFamily="34" charset="0"/>
              </a:defRPr>
            </a:lvl1pPr>
          </a:lstStyle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XXXXXX.XX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026F2-68EF-79AE-3A66-1362B151C48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56095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800" b="0" i="0" kern="1200" dirty="0">
          <a:solidFill>
            <a:schemeClr val="accent1"/>
          </a:solidFill>
          <a:latin typeface="Fidelity Slab Light" pitchFamily="2" charset="77"/>
          <a:ea typeface="Roboto Slab Light" pitchFamily="2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6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4224">
          <p15:clr>
            <a:srgbClr val="F26B43"/>
          </p15:clr>
        </p15:guide>
        <p15:guide id="3" pos="1999">
          <p15:clr>
            <a:srgbClr val="F26B43"/>
          </p15:clr>
        </p15:guide>
        <p15:guide id="4" pos="3883">
          <p15:clr>
            <a:srgbClr val="F26B43"/>
          </p15:clr>
        </p15:guide>
        <p15:guide id="5" pos="283">
          <p15:clr>
            <a:srgbClr val="F26B43"/>
          </p15:clr>
        </p15:guide>
        <p15:guide id="6" pos="7399">
          <p15:clr>
            <a:srgbClr val="F26B43"/>
          </p15:clr>
        </p15:guide>
        <p15:guide id="7" pos="2083">
          <p15:clr>
            <a:srgbClr val="F26B43"/>
          </p15:clr>
        </p15:guide>
        <p15:guide id="8" pos="3799">
          <p15:clr>
            <a:srgbClr val="F26B43"/>
          </p15:clr>
        </p15:guide>
        <p15:guide id="9" pos="5599">
          <p15:clr>
            <a:srgbClr val="F26B43"/>
          </p15:clr>
        </p15:guide>
        <p15:guide id="10" pos="56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hyperlink" Target="https://www.sipc.org/" TargetMode="Externa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4A5EA4-0C16-7AC0-8967-958916EC2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44406CED-47AF-4578-F24F-6AC3D69A0AF8}"/>
              </a:ext>
            </a:extLst>
          </p:cNvPr>
          <p:cNvSpPr/>
          <p:nvPr/>
        </p:nvSpPr>
        <p:spPr>
          <a:xfrm>
            <a:off x="0" y="0"/>
            <a:ext cx="12192000" cy="1358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 2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70A000-81B2-BE5D-3634-91AD5837959C}"/>
              </a:ext>
            </a:extLst>
          </p:cNvPr>
          <p:cNvSpPr txBox="1"/>
          <p:nvPr/>
        </p:nvSpPr>
        <p:spPr>
          <a:xfrm>
            <a:off x="34333" y="6237462"/>
            <a:ext cx="11453186" cy="53134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/>
                <a:ea typeface="+mn-ea"/>
                <a:cs typeface="+mn-cs"/>
              </a:rPr>
              <a:t>For plan sponsor use only. Fidelity Brokerage Services LLC, Member NYSE,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/>
                <a:ea typeface="+mn-ea"/>
                <a:cs typeface="+mn-cs"/>
                <a:hlinkClick r:id="rId3"/>
              </a:rPr>
              <a:t>SIPC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/>
                <a:ea typeface="+mn-ea"/>
                <a:cs typeface="+mn-cs"/>
              </a:rPr>
              <a:t>, 900 Salem Street, Smithfield, RI 02917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/>
                <a:ea typeface="+mn-ea"/>
                <a:cs typeface="+mn-cs"/>
              </a:rPr>
              <a:t>© 2025 FMR LLC. All rights reserved.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None/>
              <a:tabLst/>
              <a:defRPr/>
            </a:pPr>
            <a:r>
              <a:rPr lang="en-US" sz="700" dirty="0">
                <a:solidFill>
                  <a:srgbClr val="403F3E"/>
                </a:solidFill>
                <a:latin typeface="Fidelity Sans 2"/>
              </a:rPr>
              <a:t>1220731.2.0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2D1269-95F8-A6F5-9C07-2F7CB4FC2369}"/>
              </a:ext>
            </a:extLst>
          </p:cNvPr>
          <p:cNvSpPr/>
          <p:nvPr/>
        </p:nvSpPr>
        <p:spPr>
          <a:xfrm>
            <a:off x="0" y="0"/>
            <a:ext cx="12192000" cy="7223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 2"/>
              <a:ea typeface="+mn-ea"/>
              <a:cs typeface="+mn-cs"/>
            </a:endParaRPr>
          </a:p>
        </p:txBody>
      </p:sp>
      <p:sp>
        <p:nvSpPr>
          <p:cNvPr id="20" name="Title 10">
            <a:extLst>
              <a:ext uri="{FF2B5EF4-FFF2-40B4-BE49-F238E27FC236}">
                <a16:creationId xmlns:a16="http://schemas.microsoft.com/office/drawing/2014/main" id="{AA6BF54B-09EC-1844-D27F-E5CEAFC8A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92" y="301089"/>
            <a:ext cx="11453186" cy="487148"/>
          </a:xfrm>
        </p:spPr>
        <p:txBody>
          <a:bodyPr lIns="0" tIns="0" rIns="0" bIns="0" anchor="ctr" anchorCtr="0"/>
          <a:lstStyle/>
          <a:p>
            <a:pPr>
              <a:lnSpc>
                <a:spcPct val="100000"/>
              </a:lnSpc>
            </a:pPr>
            <a:r>
              <a:rPr lang="en-US" sz="2400" b="1" spc="-20" dirty="0">
                <a:latin typeface="Fidelity Slab SemiBold" panose="02060504050501040104" pitchFamily="18" charset="77"/>
              </a:rPr>
              <a:t>Fidelity® Personalized Planning &amp; Advice (PP&amp;A)</a:t>
            </a:r>
            <a:br>
              <a:rPr lang="en-US" sz="2400" b="1" spc="-20" dirty="0">
                <a:latin typeface="Fidelity Slab Light" panose="02060404050501040104" pitchFamily="18" charset="77"/>
              </a:rPr>
            </a:br>
            <a:r>
              <a:rPr lang="en-US" sz="2400" spc="-20" dirty="0">
                <a:latin typeface="Fidelity Slab ExtraLight" panose="02060304050501040104" pitchFamily="18" charset="77"/>
              </a:rPr>
              <a:t>Centrally deployed campaigns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5C3D0468-B355-17D1-1B2D-5151D8E42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112289"/>
              </p:ext>
            </p:extLst>
          </p:nvPr>
        </p:nvGraphicFramePr>
        <p:xfrm>
          <a:off x="0" y="978033"/>
          <a:ext cx="12192002" cy="533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066">
                  <a:extLst>
                    <a:ext uri="{9D8B030D-6E8A-4147-A177-3AD203B41FA5}">
                      <a16:colId xmlns:a16="http://schemas.microsoft.com/office/drawing/2014/main" val="218289229"/>
                    </a:ext>
                  </a:extLst>
                </a:gridCol>
                <a:gridCol w="832626">
                  <a:extLst>
                    <a:ext uri="{9D8B030D-6E8A-4147-A177-3AD203B41FA5}">
                      <a16:colId xmlns:a16="http://schemas.microsoft.com/office/drawing/2014/main" val="2321539587"/>
                    </a:ext>
                  </a:extLst>
                </a:gridCol>
                <a:gridCol w="885084">
                  <a:extLst>
                    <a:ext uri="{9D8B030D-6E8A-4147-A177-3AD203B41FA5}">
                      <a16:colId xmlns:a16="http://schemas.microsoft.com/office/drawing/2014/main" val="462564283"/>
                    </a:ext>
                  </a:extLst>
                </a:gridCol>
                <a:gridCol w="885084">
                  <a:extLst>
                    <a:ext uri="{9D8B030D-6E8A-4147-A177-3AD203B41FA5}">
                      <a16:colId xmlns:a16="http://schemas.microsoft.com/office/drawing/2014/main" val="3346330899"/>
                    </a:ext>
                  </a:extLst>
                </a:gridCol>
                <a:gridCol w="973593">
                  <a:extLst>
                    <a:ext uri="{9D8B030D-6E8A-4147-A177-3AD203B41FA5}">
                      <a16:colId xmlns:a16="http://schemas.microsoft.com/office/drawing/2014/main" val="794727815"/>
                    </a:ext>
                  </a:extLst>
                </a:gridCol>
                <a:gridCol w="885084">
                  <a:extLst>
                    <a:ext uri="{9D8B030D-6E8A-4147-A177-3AD203B41FA5}">
                      <a16:colId xmlns:a16="http://schemas.microsoft.com/office/drawing/2014/main" val="4173640282"/>
                    </a:ext>
                  </a:extLst>
                </a:gridCol>
                <a:gridCol w="973593">
                  <a:extLst>
                    <a:ext uri="{9D8B030D-6E8A-4147-A177-3AD203B41FA5}">
                      <a16:colId xmlns:a16="http://schemas.microsoft.com/office/drawing/2014/main" val="2110272803"/>
                    </a:ext>
                  </a:extLst>
                </a:gridCol>
                <a:gridCol w="1095694">
                  <a:extLst>
                    <a:ext uri="{9D8B030D-6E8A-4147-A177-3AD203B41FA5}">
                      <a16:colId xmlns:a16="http://schemas.microsoft.com/office/drawing/2014/main" val="2954338739"/>
                    </a:ext>
                  </a:extLst>
                </a:gridCol>
                <a:gridCol w="1062101">
                  <a:extLst>
                    <a:ext uri="{9D8B030D-6E8A-4147-A177-3AD203B41FA5}">
                      <a16:colId xmlns:a16="http://schemas.microsoft.com/office/drawing/2014/main" val="1611105521"/>
                    </a:ext>
                  </a:extLst>
                </a:gridCol>
                <a:gridCol w="973593">
                  <a:extLst>
                    <a:ext uri="{9D8B030D-6E8A-4147-A177-3AD203B41FA5}">
                      <a16:colId xmlns:a16="http://schemas.microsoft.com/office/drawing/2014/main" val="3905224533"/>
                    </a:ext>
                  </a:extLst>
                </a:gridCol>
                <a:gridCol w="805607">
                  <a:extLst>
                    <a:ext uri="{9D8B030D-6E8A-4147-A177-3AD203B41FA5}">
                      <a16:colId xmlns:a16="http://schemas.microsoft.com/office/drawing/2014/main" val="1596241029"/>
                    </a:ext>
                  </a:extLst>
                </a:gridCol>
                <a:gridCol w="774449">
                  <a:extLst>
                    <a:ext uri="{9D8B030D-6E8A-4147-A177-3AD203B41FA5}">
                      <a16:colId xmlns:a16="http://schemas.microsoft.com/office/drawing/2014/main" val="4129383731"/>
                    </a:ext>
                  </a:extLst>
                </a:gridCol>
                <a:gridCol w="1337428">
                  <a:extLst>
                    <a:ext uri="{9D8B030D-6E8A-4147-A177-3AD203B41FA5}">
                      <a16:colId xmlns:a16="http://schemas.microsoft.com/office/drawing/2014/main" val="1667562936"/>
                    </a:ext>
                  </a:extLst>
                </a:gridCol>
              </a:tblGrid>
              <a:tr h="246100">
                <a:tc rowSpan="4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000"/>
                        <a:t>Eligible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Enrolled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90620270"/>
                  </a:ext>
                </a:extLst>
              </a:tr>
              <a:tr h="361903">
                <a:tc vMerge="1">
                  <a:txBody>
                    <a:bodyPr/>
                    <a:lstStyle/>
                    <a:p>
                      <a:pPr algn="l"/>
                      <a:endParaRPr lang="en-US" sz="900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</a:rPr>
                        <a:t>Awareness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</a:rPr>
                        <a:t>Consideration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</a:rPr>
                        <a:t>Onboard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</a:rPr>
                        <a:t>Personalize &amp; Maximize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</a:rPr>
                        <a:t>Retirement Readiness</a:t>
                      </a:r>
                      <a:endParaRPr lang="en-US" sz="110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689026"/>
                  </a:ext>
                </a:extLst>
              </a:tr>
              <a:tr h="461438">
                <a:tc vMerge="1">
                  <a:txBody>
                    <a:bodyPr/>
                    <a:lstStyle/>
                    <a:p>
                      <a:pPr algn="l"/>
                      <a:endParaRPr lang="en-US" sz="8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Activation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PP&amp;A Awareness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Off-Track Investment Mix (TAM)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Re-engagement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Onboarding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Investment Strategy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Quarterly </a:t>
                      </a:r>
                      <a:br>
                        <a:rPr lang="en-US" sz="800">
                          <a:solidFill>
                            <a:schemeClr val="tx1"/>
                          </a:solidFill>
                        </a:rPr>
                      </a:br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Check-In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Anniversary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Engagement </a:t>
                      </a:r>
                      <a:br>
                        <a:rPr lang="en-US" sz="800">
                          <a:solidFill>
                            <a:schemeClr val="tx1"/>
                          </a:solidFill>
                        </a:rPr>
                      </a:br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triggers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solidFill>
                            <a:schemeClr val="tx1"/>
                          </a:solidFill>
                        </a:rPr>
                        <a:t>Personal Profile Reminders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spc="-10" baseline="0">
                          <a:solidFill>
                            <a:schemeClr val="tx1"/>
                          </a:solidFill>
                        </a:rPr>
                        <a:t>Low Personalization Reminder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Retirement Readiness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970239"/>
                  </a:ext>
                </a:extLst>
              </a:tr>
              <a:tr h="1221423">
                <a:tc vMerge="1">
                  <a:txBody>
                    <a:bodyPr/>
                    <a:lstStyle/>
                    <a:p>
                      <a:endParaRPr lang="en-US" sz="800" b="1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/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649444"/>
                  </a:ext>
                </a:extLst>
              </a:tr>
              <a:tr h="1168976">
                <a:tc>
                  <a:txBody>
                    <a:bodyPr/>
                    <a:lstStyle/>
                    <a:p>
                      <a:pPr algn="ctr"/>
                      <a:r>
                        <a:rPr lang="en-US" sz="800" b="1">
                          <a:solidFill>
                            <a:schemeClr val="tx1"/>
                          </a:solidFill>
                        </a:rPr>
                        <a:t>Description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/>
                        <a:t>Announces the availability of </a:t>
                      </a:r>
                      <a:br>
                        <a:rPr lang="en-US" sz="700"/>
                      </a:br>
                      <a:r>
                        <a:rPr lang="en-US" sz="700"/>
                        <a:t>the new PP&amp;A service to plan participants after a plan adds PP&amp;A as a plan feature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provide awareness and education on </a:t>
                      </a:r>
                      <a:br>
                        <a:rPr lang="en-US" sz="7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7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what a managed account offers and to consider if a managed account </a:t>
                      </a:r>
                      <a:br>
                        <a:rPr lang="en-US" sz="7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7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right for them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Notifies DIYer participants that their asset allocation is off track &gt;25%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Re-engages participants that started their Personal Profile or generated a Proposal to return and learn more or complete their enrollment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noProof="0">
                          <a:solidFill>
                            <a:schemeClr val="tx1"/>
                          </a:solidFill>
                          <a:latin typeface="+mn-lt"/>
                        </a:rPr>
                        <a:t>To welcome participants and promote personalizing their Personal Profile and visiting their PP&amp;A planning dashboard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inform participants of their personalized investment strategy and keep them aware of any account reviews or changes as part of on-going management</a:t>
                      </a:r>
                      <a:endParaRPr lang="en-US" sz="7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  <a:t>To engage participants quarterly with a snapshot of their plan, drive planning dashboard visits, and helping ensure their Profile is kept up to date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  <a:t>To provide participants with their retirement readiness score, target asset allocation, and contribution </a:t>
                      </a:r>
                      <a:b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  <a:t>snapshot compared </a:t>
                      </a:r>
                      <a:b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  <a:t>to the previous year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To target and help ensure participants are engaging with and making the most of their managed account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Targets participants who have not yet personalized </a:t>
                      </a:r>
                      <a:br>
                        <a:rPr lang="en-US" sz="7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7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 Profile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Targets participants </a:t>
                      </a:r>
                      <a:br>
                        <a:rPr lang="en-US" sz="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who are considered low personalized within their Personal Profile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 noProof="0">
                          <a:solidFill>
                            <a:schemeClr val="tx1"/>
                          </a:solidFill>
                          <a:latin typeface="+mn-lt"/>
                        </a:rPr>
                        <a:t>To provides education and resources to participants supporting their saving and planning decisions as they prepare for retirement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146748"/>
                  </a:ext>
                </a:extLst>
              </a:tr>
              <a:tr h="338388"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Opt-Out Available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Yes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Yes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Yes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Yes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72023"/>
                  </a:ext>
                </a:extLst>
              </a:tr>
              <a:tr h="416980"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Format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Email, </a:t>
                      </a:r>
                    </a:p>
                    <a:p>
                      <a:pPr algn="ctr"/>
                      <a:r>
                        <a:rPr lang="en-US" sz="700"/>
                        <a:t>Print backup for touch 1 and 2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Email only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Email only 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Email only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700" b="0" i="0" u="none" strike="noStrike" noProof="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700" b="0" i="0" u="none" strike="noStrike" noProof="0">
                          <a:solidFill>
                            <a:schemeClr val="tx1"/>
                          </a:solidFill>
                          <a:latin typeface="+mn-lt"/>
                        </a:rPr>
                        <a:t>Print backup for touch 1 only 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 only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Email,</a:t>
                      </a:r>
                    </a:p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Print backup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Email only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27635"/>
                  </a:ext>
                </a:extLst>
              </a:tr>
              <a:tr h="904758"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Time/</a:t>
                      </a:r>
                      <a:br>
                        <a:rPr lang="en-US" sz="800" b="1"/>
                      </a:br>
                      <a:r>
                        <a:rPr lang="en-US" sz="800" b="1"/>
                        <a:t>Cadence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~35 prior days prior to the plan going live with PP&amp;A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Annually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February and August trigger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Ongoing trigger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Responsive: Upon enrollment, touches sent every week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Sent after every rescore and/or Profile update</a:t>
                      </a:r>
                      <a:endParaRPr lang="en-US" sz="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i="0">
                          <a:solidFill>
                            <a:schemeClr val="tx1"/>
                          </a:solidFill>
                          <a:latin typeface="+mn-lt"/>
                        </a:rPr>
                        <a:t>Sends during the first month of each quarter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i="0" u="none" strike="noStrik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Sent to all participants on their anniversaries with the service 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i="0" u="none" strike="noStrike" spc="-10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Sent to participants who have not visited their PP&amp;A dashboard or updated their Personal Profile within the past year 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Quarterly (March, June, September, &amp; December)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solidFill>
                            <a:schemeClr val="tx1"/>
                          </a:solidFill>
                          <a:latin typeface="+mn-lt"/>
                        </a:rPr>
                        <a:t>Annual (December)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baseline="0" noProof="0">
                          <a:solidFill>
                            <a:schemeClr val="tx1"/>
                          </a:solidFill>
                          <a:latin typeface="+mn-lt"/>
                        </a:rPr>
                        <a:t>Responsive: Starting at age 50 to 65 a participant will receive an annual email 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574774"/>
                  </a:ext>
                </a:extLst>
              </a:tr>
              <a:tr h="215338"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Options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3 touches 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3 touches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/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2 touches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N/A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05090"/>
                  </a:ext>
                </a:extLst>
              </a:tr>
            </a:tbl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7069C046-0439-B1BF-0DFC-BAC954860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68" y="2146019"/>
            <a:ext cx="632934" cy="1028743"/>
          </a:xfrm>
          <a:prstGeom prst="rect">
            <a:avLst/>
          </a:prstGeom>
        </p:spPr>
      </p:pic>
      <p:pic>
        <p:nvPicPr>
          <p:cNvPr id="47" name="Content Placeholder 7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AE0A29D4-0314-C909-AA9B-9B8AEC68A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35029"/>
          <a:stretch/>
        </p:blipFill>
        <p:spPr>
          <a:xfrm>
            <a:off x="1655835" y="2146019"/>
            <a:ext cx="608469" cy="1033272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6C319F8-B2FA-BDF5-CACE-E36E6EDBCD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5341" y="2146019"/>
            <a:ext cx="907953" cy="1033272"/>
          </a:xfrm>
          <a:prstGeom prst="rect">
            <a:avLst/>
          </a:prstGeom>
        </p:spPr>
      </p:pic>
      <p:pic>
        <p:nvPicPr>
          <p:cNvPr id="51" name="Picture 50" descr="A screenshot of a green and white website&#10;&#10;Description automatically generated">
            <a:extLst>
              <a:ext uri="{FF2B5EF4-FFF2-40B4-BE49-F238E27FC236}">
                <a16:creationId xmlns:a16="http://schemas.microsoft.com/office/drawing/2014/main" id="{23FBBC0C-3D30-76B9-689A-191BF3CBA8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243" y="2146019"/>
            <a:ext cx="808318" cy="103327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65303CC-0D52-61F7-7C7D-C522827B67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6490" y="2141490"/>
            <a:ext cx="550068" cy="103327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814116D-9503-F3CA-C53A-36A9E9C234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6840" y="2150548"/>
            <a:ext cx="485323" cy="102421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F72C07C-E83C-8845-0CD7-E226B6490B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5085" y="2141490"/>
            <a:ext cx="444141" cy="103327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4E2B308-B381-C5A4-6073-DC6700A137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2800" y="2141490"/>
            <a:ext cx="817952" cy="103327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2D0D2DC-1756-74BE-CD5A-AC98A904ED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38804" y="2104124"/>
            <a:ext cx="521541" cy="103327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250D5F3-9772-9946-B3E4-28BAE6118D1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07157" y="2141490"/>
            <a:ext cx="534504" cy="103327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4EFE8838-0A1C-8D04-E471-AEC53A462B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26884" y="2146019"/>
            <a:ext cx="921270" cy="103327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6472E78-982A-5013-9BF2-E3A488988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27" y="2150548"/>
            <a:ext cx="602654" cy="102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55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idelity Template 2025">
  <a:themeElements>
    <a:clrScheme name="Fidelity Palette 2025">
      <a:dk1>
        <a:srgbClr val="000000"/>
      </a:dk1>
      <a:lt1>
        <a:srgbClr val="FFFFFF"/>
      </a:lt1>
      <a:dk2>
        <a:srgbClr val="403F3E"/>
      </a:dk2>
      <a:lt2>
        <a:srgbClr val="F7F4E4"/>
      </a:lt2>
      <a:accent1>
        <a:srgbClr val="368727"/>
      </a:accent1>
      <a:accent2>
        <a:srgbClr val="044014"/>
      </a:accent2>
      <a:accent3>
        <a:srgbClr val="6AD539"/>
      </a:accent3>
      <a:accent4>
        <a:srgbClr val="1DE4CA"/>
      </a:accent4>
      <a:accent5>
        <a:srgbClr val="3880F3"/>
      </a:accent5>
      <a:accent6>
        <a:srgbClr val="04547C"/>
      </a:accent6>
      <a:hlink>
        <a:srgbClr val="368727"/>
      </a:hlink>
      <a:folHlink>
        <a:srgbClr val="368727"/>
      </a:folHlink>
    </a:clrScheme>
    <a:fontScheme name="Fidelity 2024">
      <a:majorFont>
        <a:latin typeface="Fidelity Slab Light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Evergreen">
      <a:srgbClr val="044014"/>
    </a:custClr>
    <a:custClr name="Fidelity Green">
      <a:srgbClr val="368727"/>
    </a:custClr>
    <a:custClr name="Lime Green">
      <a:srgbClr val="6AD539"/>
    </a:custClr>
    <a:custClr name="Aqua">
      <a:srgbClr val="1DE4C9"/>
    </a:custClr>
    <a:custClr name="Lapis">
      <a:srgbClr val="3880F3"/>
    </a:custClr>
    <a:custClr name="Marine">
      <a:srgbClr val="04547C"/>
    </a:custClr>
    <a:custClr name="Violet">
      <a:srgbClr val="5B2C8F"/>
    </a:custClr>
    <a:custClr name="Gold">
      <a:srgbClr val="DBCA72"/>
    </a:custClr>
    <a:custClr name="BLANK">
      <a:srgbClr val="FFFFFF"/>
    </a:custClr>
    <a:custClr name="BLANK">
      <a:srgbClr val="FFFFFF"/>
    </a:custClr>
    <a:custClr name="Charcoal">
      <a:srgbClr val="403F3E"/>
    </a:custClr>
    <a:custClr name="Sand">
      <a:srgbClr val="F7F4E4"/>
    </a:custClr>
    <a:custClr name="Mist">
      <a:srgbClr val="F9F7F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2C - Sky">
      <a:srgbClr val="28CAFF"/>
    </a:custClr>
    <a:custClr name="B2C - Purple">
      <a:srgbClr val="9747F6"/>
    </a:custClr>
    <a:custClr name="B2C - Magenta">
      <a:srgbClr val="FC27E5"/>
    </a:custClr>
    <a:custClr name="B2C - Sand">
      <a:srgbClr val="FF7A11"/>
    </a:custClr>
  </a:custClrLst>
  <a:extLst>
    <a:ext uri="{05A4C25C-085E-4340-85A3-A5531E510DB2}">
      <thm15:themeFamily xmlns:thm15="http://schemas.microsoft.com/office/thememl/2012/main" name="WI Toolkit 2020 16x9 (1)" id="{E1226E18-1AF3-E040-8B6A-B1AC688A233D}" vid="{8230BF58-0895-0F4C-A8DC-85B3195F9F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F0CA68E8571643A448B5382A73B96E" ma:contentTypeVersion="14" ma:contentTypeDescription="Create a new document." ma:contentTypeScope="" ma:versionID="4f6a98a80f6acf5426898a9c641ddb02">
  <xsd:schema xmlns:xsd="http://www.w3.org/2001/XMLSchema" xmlns:xs="http://www.w3.org/2001/XMLSchema" xmlns:p="http://schemas.microsoft.com/office/2006/metadata/properties" xmlns:ns2="64bc8a5a-3003-49a9-8fa6-75aaeac9e836" xmlns:ns3="67e9b56e-0a74-4b8d-a15a-7a91726caaec" targetNamespace="http://schemas.microsoft.com/office/2006/metadata/properties" ma:root="true" ma:fieldsID="845a81b9a1207143ed9dd27a108f6426" ns2:_="" ns3:_="">
    <xsd:import namespace="64bc8a5a-3003-49a9-8fa6-75aaeac9e836"/>
    <xsd:import namespace="67e9b56e-0a74-4b8d-a15a-7a91726caa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bc8a5a-3003-49a9-8fa6-75aaeac9e8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e9b56e-0a74-4b8d-a15a-7a91726caae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b17ca00-e5ac-4996-bc06-220f35bf9a89}" ma:internalName="TaxCatchAll" ma:showField="CatchAllData" ma:web="67e9b56e-0a74-4b8d-a15a-7a91726caa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bc8a5a-3003-49a9-8fa6-75aaeac9e836">
      <Terms xmlns="http://schemas.microsoft.com/office/infopath/2007/PartnerControls"/>
    </lcf76f155ced4ddcb4097134ff3c332f>
    <TaxCatchAll xmlns="67e9b56e-0a74-4b8d-a15a-7a91726caaec" xsi:nil="true"/>
  </documentManagement>
</p:properties>
</file>

<file path=customXml/itemProps1.xml><?xml version="1.0" encoding="utf-8"?>
<ds:datastoreItem xmlns:ds="http://schemas.openxmlformats.org/officeDocument/2006/customXml" ds:itemID="{2622B234-CB5B-4329-B449-C371306254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bc8a5a-3003-49a9-8fa6-75aaeac9e836"/>
    <ds:schemaRef ds:uri="67e9b56e-0a74-4b8d-a15a-7a91726caa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863FE3-DB29-48F4-9652-566D9689D4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2D832D-89B2-4A3A-89AF-AD67B1A8E1C5}">
  <ds:schemaRefs>
    <ds:schemaRef ds:uri="http://schemas.microsoft.com/office/2006/metadata/properties"/>
    <ds:schemaRef ds:uri="http://schemas.microsoft.com/office/infopath/2007/PartnerControls"/>
    <ds:schemaRef ds:uri="64bc8a5a-3003-49a9-8fa6-75aaeac9e836"/>
    <ds:schemaRef ds:uri="67e9b56e-0a74-4b8d-a15a-7a91726caae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530</Words>
  <Application>Microsoft Office PowerPoint</Application>
  <PresentationFormat>Widescreen</PresentationFormat>
  <Paragraphs>95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Aptos</vt:lpstr>
      <vt:lpstr>Arial</vt:lpstr>
      <vt:lpstr>Calibri</vt:lpstr>
      <vt:lpstr>Fidelity Sans</vt:lpstr>
      <vt:lpstr>Fidelity Sans 2</vt:lpstr>
      <vt:lpstr>Fidelity Sans 2 Light</vt:lpstr>
      <vt:lpstr>Fidelity Slab ExtraLight</vt:lpstr>
      <vt:lpstr>Fidelity Slab Light</vt:lpstr>
      <vt:lpstr>Fidelity Slab SemiBold</vt:lpstr>
      <vt:lpstr>Fidelity Template 2025</vt:lpstr>
      <vt:lpstr>Fidelity® Personalized Planning &amp; Advice (PP&amp;A) Centrally deployed campaigns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Sullivan, Jasmine</dc:creator>
  <cp:lastModifiedBy>Andujo- Galaviz, Monica</cp:lastModifiedBy>
  <cp:revision>3</cp:revision>
  <dcterms:created xsi:type="dcterms:W3CDTF">2025-10-20T16:40:58Z</dcterms:created>
  <dcterms:modified xsi:type="dcterms:W3CDTF">2025-12-24T16:48:37Z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2025-10-20T16:42:17Z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63953ea9-73e8-4785-8d9e-e58781a94cff</vt:lpwstr>
  </property>
  <property fmtid="{D5CDD505-2E9C-101B-9397-08002B2CF9AE}" pid="8" name="MSIP_Label_03b2c423-eb5a-467c-866f-c54b6721c0c4_ContentBits">
    <vt:lpwstr>2</vt:lpwstr>
  </property>
  <property fmtid="{D5CDD505-2E9C-101B-9397-08002B2CF9AE}" pid="9" name="MSIP_Label_03b2c423-eb5a-467c-866f-c54b6721c0c4_Tag">
    <vt:lpwstr>10, 0, 1, 1</vt:lpwstr>
  </property>
  <property fmtid="{D5CDD505-2E9C-101B-9397-08002B2CF9AE}" pid="10" name="ClassificationContentMarkingFooterLocations">
    <vt:lpwstr>Fidelity Template 2025:8</vt:lpwstr>
  </property>
  <property fmtid="{D5CDD505-2E9C-101B-9397-08002B2CF9AE}" pid="11" name="ClassificationContentMarkingFooterText">
    <vt:lpwstr>Fidelity Internal Information</vt:lpwstr>
  </property>
  <property fmtid="{D5CDD505-2E9C-101B-9397-08002B2CF9AE}" pid="12" name="ContentTypeId">
    <vt:lpwstr>0x010100A2F0CA68E8571643A448B5382A73B96E</vt:lpwstr>
  </property>
  <property fmtid="{D5CDD505-2E9C-101B-9397-08002B2CF9AE}" pid="13" name="MediaServiceImageTags">
    <vt:lpwstr/>
  </property>
</Properties>
</file>