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EC38B-D395-4F5D-B366-6DEFC6FF7CB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D510F-9C66-48FE-9BEA-4F245C67C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77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DD4DC-2B9F-2915-3B70-FDAC2B42F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3C8C9F-192A-F23F-0D98-28C1D89EA4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45F206-5254-8EAB-74D8-53C450A454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2F96BE-D082-02BB-4E2B-8EB2D3F1A6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8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FE84E0-23C9-4544-9FB7-8DD1AF0C6B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81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9830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543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9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449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0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37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2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2" y="1"/>
            <a:ext cx="12192000" cy="362934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02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0"/>
            <a:ext cx="5285778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280043"/>
            <a:ext cx="5421313" cy="4328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1738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2843588"/>
            <a:ext cx="5421313" cy="12044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3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757695"/>
            <a:ext cx="5421313" cy="12311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912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1738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4204800"/>
            <a:ext cx="5421313" cy="59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295200"/>
            <a:ext cx="3835663" cy="370800"/>
          </a:xfrm>
        </p:spPr>
        <p:txBody>
          <a:bodyPr tIns="0" rIns="0" bIns="0" anchor="ctr">
            <a:norm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1"/>
            <a:ext cx="5285778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223432"/>
            <a:ext cx="5421313" cy="429768"/>
          </a:xfrm>
        </p:spPr>
        <p:txBody>
          <a:bodyPr>
            <a:noAutofit/>
          </a:bodyPr>
          <a:lstStyle>
            <a:lvl1pPr>
              <a:defRPr lang="en-US" sz="696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35073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9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1520824"/>
            <a:ext cx="12192000" cy="46676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2"/>
            <a:ext cx="10972800" cy="456199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696" b="0" i="0">
                <a:solidFill>
                  <a:schemeClr val="tx2"/>
                </a:solidFill>
                <a:latin typeface="+mn-lt"/>
              </a:defRPr>
            </a:lvl1pPr>
            <a:lvl2pPr marL="198741" indent="0">
              <a:buNone/>
              <a:defRPr sz="696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82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"/>
            <a:ext cx="12192000" cy="6857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106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0"/>
            <a:ext cx="10972800" cy="4572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482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1520826"/>
            <a:ext cx="12192000" cy="5337174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191849" y="-32338"/>
            <a:ext cx="2035790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914400"/>
            <a:ext cx="10972802" cy="45219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3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2"/>
            <a:ext cx="12192000" cy="1520823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91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533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76"/>
            <a:ext cx="109728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350730">
              <a:lnSpc>
                <a:spcPts val="99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4" y="1525165"/>
            <a:ext cx="10972798" cy="46592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4" y="6338648"/>
            <a:ext cx="97023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3975" indent="0" algn="l">
              <a:lnSpc>
                <a:spcPct val="100000"/>
              </a:lnSpc>
              <a:buFont typeface="+mj-lt"/>
              <a:buNone/>
              <a:defRPr sz="347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" y="6478306"/>
            <a:ext cx="486377" cy="22729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347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3618" y="6475170"/>
            <a:ext cx="1238780" cy="2286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347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71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97482" rtl="0" eaLnBrk="1" latinLnBrk="0" hangingPunct="1">
        <a:lnSpc>
          <a:spcPct val="100000"/>
        </a:lnSpc>
        <a:spcBef>
          <a:spcPct val="0"/>
        </a:spcBef>
        <a:buNone/>
        <a:defRPr lang="en-US" sz="1217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397482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3075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291817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490558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689299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5pPr>
      <a:lvl6pPr marL="993706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19244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39118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589928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06">
          <p15:clr>
            <a:srgbClr val="F26B43"/>
          </p15:clr>
        </p15:guide>
        <p15:guide id="2" orient="horz" pos="6195">
          <p15:clr>
            <a:srgbClr val="F26B43"/>
          </p15:clr>
        </p15:guide>
        <p15:guide id="3" pos="1301">
          <p15:clr>
            <a:srgbClr val="F26B43"/>
          </p15:clr>
        </p15:guide>
        <p15:guide id="4" pos="2476">
          <p15:clr>
            <a:srgbClr val="F26B43"/>
          </p15:clr>
        </p15:guide>
        <p15:guide id="5" pos="245">
          <p15:clr>
            <a:srgbClr val="F26B43"/>
          </p15:clr>
        </p15:guide>
        <p15:guide id="6" pos="4651">
          <p15:clr>
            <a:srgbClr val="F26B43"/>
          </p15:clr>
        </p15:guide>
        <p15:guide id="7" pos="1362">
          <p15:clr>
            <a:srgbClr val="F26B43"/>
          </p15:clr>
        </p15:guide>
        <p15:guide id="8" pos="2422">
          <p15:clr>
            <a:srgbClr val="F26B43"/>
          </p15:clr>
        </p15:guide>
        <p15:guide id="9" pos="3534">
          <p15:clr>
            <a:srgbClr val="F26B43"/>
          </p15:clr>
        </p15:guide>
        <p15:guide id="10" pos="3596">
          <p15:clr>
            <a:srgbClr val="F26B43"/>
          </p15:clr>
        </p15:guide>
        <p15:guide id="11" orient="horz" pos="423">
          <p15:clr>
            <a:srgbClr val="F26B43"/>
          </p15:clr>
        </p15:guide>
        <p15:guide id="12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562D5-DDA5-0DB6-CB4E-9373BA28F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91615-D895-9E41-7DDA-449C7E256B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90" t="6252" r="28724" b="4227"/>
          <a:stretch>
            <a:fillRect/>
          </a:stretch>
        </p:blipFill>
        <p:spPr>
          <a:xfrm flipH="1">
            <a:off x="5932594" y="-6240"/>
            <a:ext cx="6259405" cy="58473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BFA20C-33EE-2060-F5E4-101E1712BE0C}"/>
              </a:ext>
            </a:extLst>
          </p:cNvPr>
          <p:cNvSpPr txBox="1"/>
          <p:nvPr/>
        </p:nvSpPr>
        <p:spPr>
          <a:xfrm>
            <a:off x="576516" y="6157635"/>
            <a:ext cx="866664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The Fidelity HSA® is offered by Fidelity Brokerage Services LLC.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Fidelity Workplace Services, LLC, 245 Summer St, Boston, MA 02210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© 2026 FMR LLC. All rights reserved. 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1271485.1.0 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7CFCE2-5EE5-2D1E-8F06-61BD4E9F0CA6}"/>
              </a:ext>
            </a:extLst>
          </p:cNvPr>
          <p:cNvGrpSpPr/>
          <p:nvPr/>
        </p:nvGrpSpPr>
        <p:grpSpPr>
          <a:xfrm>
            <a:off x="10003680" y="6113319"/>
            <a:ext cx="1673450" cy="521761"/>
            <a:chOff x="12175540" y="7335982"/>
            <a:chExt cx="2008140" cy="62611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9B8347C-A5A3-CE10-D7E7-C2385C0E183C}"/>
                </a:ext>
              </a:extLst>
            </p:cNvPr>
            <p:cNvSpPr/>
            <p:nvPr/>
          </p:nvSpPr>
          <p:spPr>
            <a:xfrm>
              <a:off x="12175540" y="7335982"/>
              <a:ext cx="2008140" cy="6261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6722"/>
              <a:endParaRPr lang="en-US" sz="1588">
                <a:solidFill>
                  <a:srgbClr val="FFFFFF"/>
                </a:solidFill>
                <a:latin typeface="Fidelity Sans 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42E08A7-9E67-AC0F-4E44-37B51C401802}"/>
                </a:ext>
              </a:extLst>
            </p:cNvPr>
            <p:cNvSpPr txBox="1"/>
            <p:nvPr/>
          </p:nvSpPr>
          <p:spPr>
            <a:xfrm>
              <a:off x="12675638" y="7529018"/>
              <a:ext cx="1007947" cy="249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806722"/>
              <a:r>
                <a:rPr lang="en-US" sz="750" dirty="0">
                  <a:solidFill>
                    <a:srgbClr val="FF0000"/>
                  </a:solidFill>
                  <a:latin typeface="Fidelity Sans" panose="020B0503030202020204" pitchFamily="34" charset="77"/>
                </a:rPr>
                <a:t>CLIENT LOGO</a:t>
              </a:r>
            </a:p>
          </p:txBody>
        </p:sp>
      </p:grpSp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EDADC147-DA05-FCF3-DF98-3EB45FA625E1}"/>
              </a:ext>
            </a:extLst>
          </p:cNvPr>
          <p:cNvSpPr/>
          <p:nvPr/>
        </p:nvSpPr>
        <p:spPr>
          <a:xfrm flipH="1">
            <a:off x="-22761" y="-6240"/>
            <a:ext cx="5974598" cy="5847363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E2111BC-C552-8CAC-1E48-DA6D136AC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33" y="496380"/>
            <a:ext cx="1745444" cy="3740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EEE7F6-E12A-FBFA-E7B4-B1F8906632D3}"/>
              </a:ext>
            </a:extLst>
          </p:cNvPr>
          <p:cNvSpPr txBox="1"/>
          <p:nvPr/>
        </p:nvSpPr>
        <p:spPr>
          <a:xfrm>
            <a:off x="1650722" y="4290490"/>
            <a:ext cx="2739635" cy="76963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Scan this code or visit </a:t>
            </a:r>
            <a:r>
              <a:rPr lang="en-US" sz="1667" b="1" dirty="0" err="1">
                <a:solidFill>
                  <a:srgbClr val="FFFFFF"/>
                </a:solidFill>
                <a:latin typeface="Fidelity Sans 2" panose="020B0504050501040104" pitchFamily="34" charset="77"/>
              </a:rPr>
              <a:t>NetBenefits.com</a:t>
            </a:r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 </a:t>
            </a:r>
            <a:b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</a:br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to easily activate your HSA.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F3F380-966A-1166-E38B-FE6B605F4A8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16" y="4245092"/>
            <a:ext cx="860238" cy="86023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BACD3DAD-86B5-95A4-6304-EA887C621F66}"/>
              </a:ext>
            </a:extLst>
          </p:cNvPr>
          <p:cNvSpPr/>
          <p:nvPr/>
        </p:nvSpPr>
        <p:spPr>
          <a:xfrm flipH="1">
            <a:off x="11907191" y="0"/>
            <a:ext cx="284808" cy="5847363"/>
          </a:xfrm>
          <a:prstGeom prst="round1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2091A2-D682-80B7-F2EF-EF5FA516A05C}"/>
              </a:ext>
            </a:extLst>
          </p:cNvPr>
          <p:cNvSpPr txBox="1"/>
          <p:nvPr/>
        </p:nvSpPr>
        <p:spPr>
          <a:xfrm>
            <a:off x="576516" y="1736772"/>
            <a:ext cx="5666538" cy="10257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Activate your health </a:t>
            </a:r>
            <a:b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</a:br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savings account today.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AC749-323C-1054-6C06-7534A2CE22BF}"/>
              </a:ext>
            </a:extLst>
          </p:cNvPr>
          <p:cNvSpPr txBox="1"/>
          <p:nvPr/>
        </p:nvSpPr>
        <p:spPr>
          <a:xfrm>
            <a:off x="576516" y="2973030"/>
            <a:ext cx="5045618" cy="10098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>
              <a:lnSpc>
                <a:spcPct val="110000"/>
              </a:lnSpc>
            </a:pPr>
            <a:r>
              <a:rPr lang="en-US" sz="1500" dirty="0">
                <a:solidFill>
                  <a:srgbClr val="FFFFFF"/>
                </a:solidFill>
                <a:latin typeface="Fidelity Sans 2" panose="020B0504050501040104" pitchFamily="34" charset="77"/>
              </a:rPr>
              <a:t>If you enrolled in the</a:t>
            </a:r>
            <a:r>
              <a:rPr lang="en-US" sz="1500" dirty="0">
                <a:solidFill>
                  <a:srgbClr val="FF40FF"/>
                </a:solidFill>
                <a:latin typeface="Fidelity Sans 2" panose="020B0504050501040104" pitchFamily="34" charset="77"/>
              </a:rPr>
              <a:t> &lt;plan name of client's HSA-eligible health plan&gt;, </a:t>
            </a:r>
            <a:r>
              <a:rPr lang="en-US" sz="1500" dirty="0">
                <a:solidFill>
                  <a:srgbClr val="FFFFFF"/>
                </a:solidFill>
                <a:latin typeface="Fidelity Sans 2" panose="020B0504050501040104" pitchFamily="34" charset="77"/>
              </a:rPr>
              <a:t>don’t forget to activate your HSA to make the most of your benefits—including a contribution from your employer.</a:t>
            </a:r>
          </a:p>
        </p:txBody>
      </p:sp>
    </p:spTree>
    <p:extLst>
      <p:ext uri="{BB962C8B-B14F-4D97-AF65-F5344CB8AC3E}">
        <p14:creationId xmlns:p14="http://schemas.microsoft.com/office/powerpoint/2010/main" val="1318853551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Fidelity Template 2025</vt:lpstr>
      <vt:lpstr>PowerPoint Presentation</vt:lpstr>
    </vt:vector>
  </TitlesOfParts>
  <Company>Fidelity Investments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Bradley, Elayna</dc:creator>
  <cp:lastModifiedBy>Bradley, Elayna</cp:lastModifiedBy>
  <cp:revision>2</cp:revision>
  <dcterms:created xsi:type="dcterms:W3CDTF">2026-08-14T13:47:44Z</dcterms:created>
  <dcterms:modified xsi:type="dcterms:W3CDTF">2026-08-21T15:07:03Z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6cd327-f806-4fe6-bd83-ee274c8a0858_Enabled">
    <vt:lpwstr>true</vt:lpwstr>
  </property>
  <property fmtid="{D5CDD505-2E9C-101B-9397-08002B2CF9AE}" pid="3" name="MSIP_Label_526cd327-f806-4fe6-bd83-ee274c8a0858_SetDate">
    <vt:lpwstr>2026-08-14T13:48:42Z</vt:lpwstr>
  </property>
  <property fmtid="{D5CDD505-2E9C-101B-9397-08002B2CF9AE}" pid="4" name="MSIP_Label_526cd327-f806-4fe6-bd83-ee274c8a0858_Method">
    <vt:lpwstr>Privileged</vt:lpwstr>
  </property>
  <property fmtid="{D5CDD505-2E9C-101B-9397-08002B2CF9AE}" pid="5" name="MSIP_Label_526cd327-f806-4fe6-bd83-ee274c8a0858_Name">
    <vt:lpwstr>Public</vt:lpwstr>
  </property>
  <property fmtid="{D5CDD505-2E9C-101B-9397-08002B2CF9AE}" pid="6" name="MSIP_Label_526cd327-f806-4fe6-bd83-ee274c8a0858_SiteId">
    <vt:lpwstr>7521acbc-a68c-41e5-a975-1cf83066dd19</vt:lpwstr>
  </property>
  <property fmtid="{D5CDD505-2E9C-101B-9397-08002B2CF9AE}" pid="7" name="MSIP_Label_526cd327-f806-4fe6-bd83-ee274c8a0858_ActionId">
    <vt:lpwstr>8ca4ad8f-9445-44ca-a290-78f49374dc46</vt:lpwstr>
  </property>
  <property fmtid="{D5CDD505-2E9C-101B-9397-08002B2CF9AE}" pid="8" name="MSIP_Label_526cd327-f806-4fe6-bd83-ee274c8a0858_ContentBits">
    <vt:lpwstr>0</vt:lpwstr>
  </property>
  <property fmtid="{D5CDD505-2E9C-101B-9397-08002B2CF9AE}" pid="9" name="MSIP_Label_526cd327-f806-4fe6-bd83-ee274c8a0858_Tag">
    <vt:lpwstr>10, 0, 1, 1</vt:lpwstr>
  </property>
</Properties>
</file>