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E110E-2BED-494A-84D9-CDD935CF158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2710FD-D814-4A19-8915-C10D052BA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362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49331-25CA-8704-8FEB-2AE14D451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F15719-3509-72E9-3A1C-F40EECBDED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3B076E-7C78-A4E4-7ADC-C83B008B7B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A5E930-B92D-1401-C12E-7883F07CFF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81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FE84E0-23C9-4544-9FB7-8DD1AF0C6BA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6810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6803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oup of people sitting on a dock looking at the sunset&#10;&#10;Description automatically generated">
            <a:extLst>
              <a:ext uri="{FF2B5EF4-FFF2-40B4-BE49-F238E27FC236}">
                <a16:creationId xmlns:a16="http://schemas.microsoft.com/office/drawing/2014/main" id="{5FC19AD2-603D-2032-BD54-4AF800A4DDC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35433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4438650" y="-895350"/>
            <a:ext cx="3314700" cy="12192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25236" y="594077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9" y="4150800"/>
            <a:ext cx="9928800" cy="590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449" y="4889192"/>
            <a:ext cx="9928800" cy="589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869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1" y="5594400"/>
            <a:ext cx="3862800" cy="259200"/>
          </a:xfrm>
        </p:spPr>
        <p:txBody>
          <a:bodyPr tIns="0" rIns="0" bIns="0" anchor="ctr">
            <a:no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894E21-5C6D-AEC6-C5EF-F33AB545BC0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94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E12C62EE-8BEC-54E0-E0A6-7E7F7712E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D869B967-70AE-28B1-ACD2-5A56A395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BDD781FB-3D6A-0A55-AC8D-0A30A80D8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80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348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v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4438650" y="-895350"/>
            <a:ext cx="3314700" cy="12192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25236" y="594077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50800"/>
            <a:ext cx="9928800" cy="590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4889192"/>
            <a:ext cx="9928800" cy="589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869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1" y="5594400"/>
            <a:ext cx="3862800" cy="259200"/>
          </a:xfrm>
        </p:spPr>
        <p:txBody>
          <a:bodyPr tIns="0" rIns="0" bIns="0" anchor="ctr">
            <a:no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Prepared for ABC Company | Month XX, XXXX</a:t>
            </a:r>
          </a:p>
        </p:txBody>
      </p:sp>
      <p:pic>
        <p:nvPicPr>
          <p:cNvPr id="3" name="Picture 2" descr="A person sitting at a table with her feet on the table&#10;&#10;Description automatically generated">
            <a:extLst>
              <a:ext uri="{FF2B5EF4-FFF2-40B4-BE49-F238E27FC236}">
                <a16:creationId xmlns:a16="http://schemas.microsoft.com/office/drawing/2014/main" id="{CE63EB53-ECAB-3D8D-863C-9EB54C82A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r="3763" b="1595"/>
          <a:stretch/>
        </p:blipFill>
        <p:spPr>
          <a:xfrm>
            <a:off x="2" y="1"/>
            <a:ext cx="12192000" cy="3629347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4BF46B-76B4-1348-4ABA-775C28E4AC3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3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609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130751-9028-C054-0297-BAA063FA4F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6224" y="0"/>
            <a:ext cx="5285778" cy="685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3750" y="593725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280043"/>
            <a:ext cx="5421313" cy="4328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latin typeface="Fidelity Slab Light" pitchFamily="2" charset="77"/>
                <a:ea typeface="Roboto Slab Light" pitchFamily="2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70000"/>
              </a:lnSpc>
            </a:pPr>
            <a:r>
              <a:rPr lang="en-US" dirty="0"/>
              <a:t>Divider headline</a:t>
            </a:r>
            <a:endParaRPr lang="en-US" sz="1738" dirty="0">
              <a:solidFill>
                <a:schemeClr val="accent1"/>
              </a:solidFill>
              <a:latin typeface="Fidelity Slab Light" pitchFamily="2" charset="77"/>
              <a:ea typeface="Roboto Slab Light" pitchFamily="2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2843588"/>
            <a:ext cx="5421313" cy="12044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782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35073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A3494-4159-0A96-B24C-FCD5239C1D8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A13F71-DBC2-992C-E4CD-FD3232390D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99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ivid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609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73750" y="593725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757695"/>
            <a:ext cx="5421313" cy="123110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912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 sz="1738" dirty="0">
                <a:solidFill>
                  <a:srgbClr val="368727"/>
                </a:solidFill>
                <a:latin typeface="Fidelity Slab Light" pitchFamily="2" charset="77"/>
                <a:ea typeface="Roboto Slab Light" pitchFamily="2" charset="0"/>
              </a:rPr>
              <a:t>Product Additional Name/Headline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4204800"/>
            <a:ext cx="5421313" cy="59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782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35073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B3649BF-5081-4261-66A4-0565F2A6BE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1" y="295200"/>
            <a:ext cx="3835663" cy="370800"/>
          </a:xfrm>
        </p:spPr>
        <p:txBody>
          <a:bodyPr tIns="0" rIns="0" bIns="0" anchor="ctr">
            <a:norm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pic>
        <p:nvPicPr>
          <p:cNvPr id="15" name="Picture 14" descr="A person in a pharmacy looking at a product&#10;&#10;Description automatically generated">
            <a:extLst>
              <a:ext uri="{FF2B5EF4-FFF2-40B4-BE49-F238E27FC236}">
                <a16:creationId xmlns:a16="http://schemas.microsoft.com/office/drawing/2014/main" id="{478CB557-CD50-DD40-611B-9AC61CFF1F3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6224" y="1"/>
            <a:ext cx="5285778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E9DD7B-4632-B0DF-42FD-DEA3EF889C7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60C78BE-38B5-6CA8-0ADD-2E023742EFD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1" y="2223432"/>
            <a:ext cx="5421313" cy="429768"/>
          </a:xfrm>
        </p:spPr>
        <p:txBody>
          <a:bodyPr>
            <a:noAutofit/>
          </a:bodyPr>
          <a:lstStyle>
            <a:lvl1pPr>
              <a:defRPr lang="en-US" sz="696" b="0" i="0" kern="1200" dirty="0">
                <a:solidFill>
                  <a:srgbClr val="403F3E"/>
                </a:solidFill>
                <a:latin typeface="Fidelity Sans 2" panose="020B0504050501040104" pitchFamily="34" charset="0"/>
                <a:ea typeface="+mn-ea"/>
                <a:cs typeface="Calibri" panose="020F050202020403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35073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dirty="0"/>
              <a:t>Product Segment/Market/Name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6C0D1CE-5E8A-9B98-F6B3-C606AC6A168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26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WHT Headline +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1520824"/>
            <a:ext cx="12192000" cy="46676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2DB3058B-1F70-0D9E-0103-A2FD4871E2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2"/>
            <a:ext cx="10972800" cy="456199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696" b="0" i="0">
                <a:solidFill>
                  <a:schemeClr val="tx2"/>
                </a:solidFill>
                <a:latin typeface="+mn-lt"/>
              </a:defRPr>
            </a:lvl1pPr>
            <a:lvl2pPr marL="198741" indent="0">
              <a:buNone/>
              <a:defRPr sz="696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Date Placeholder 30">
            <a:extLst>
              <a:ext uri="{FF2B5EF4-FFF2-40B4-BE49-F238E27FC236}">
                <a16:creationId xmlns:a16="http://schemas.microsoft.com/office/drawing/2014/main" id="{C2129C9B-6188-03E0-53FE-4ABC4F06360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algn="r">
              <a:defRPr/>
            </a:lvl1pPr>
          </a:lstStyle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2" name="Footer Placeholder 31">
            <a:extLst>
              <a:ext uri="{FF2B5EF4-FFF2-40B4-BE49-F238E27FC236}">
                <a16:creationId xmlns:a16="http://schemas.microsoft.com/office/drawing/2014/main" id="{4F206AAB-BE36-0868-281C-68DB22F6064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27192DFD-B97F-405C-32F3-BE5C89C3B6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40CF446-FDD1-2B4E-185D-E1F39FCD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8704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Full M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3"/>
            <a:ext cx="12192000" cy="6857999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4266CD3-C320-146C-06F7-FFBD397B3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1"/>
            <a:ext cx="10972800" cy="46287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88672178-6FFB-4B89-8421-265E6F7D400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AE5F4D2-EF2A-24F1-7F74-E8061A42017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3FB2DBB9-00EF-5F63-6CA8-562705CC56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E19D74-7250-396E-A9AF-2CB2584B9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1349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Fu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6BC43B7-F01C-5A41-B80D-689F02A230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0"/>
            <a:ext cx="10972800" cy="45720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lnSpc>
                <a:spcPct val="90000"/>
              </a:lnSpc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06342E6A-B2B0-5439-41A7-755E53465E8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2A8BFA5E-33FB-FF87-2222-7B23AE43C2A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0930A36B-FF8D-7788-3916-F8DF5C80D0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B4059E-0822-6DB7-5E9B-458B1DBC7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0732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WH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C8F072-E39E-F873-06F0-4FCF6006AACC}"/>
              </a:ext>
            </a:extLst>
          </p:cNvPr>
          <p:cNvSpPr/>
          <p:nvPr/>
        </p:nvSpPr>
        <p:spPr>
          <a:xfrm rot="10800000">
            <a:off x="0" y="1520826"/>
            <a:ext cx="12192000" cy="5337174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8" name="Rounded Rectangle 7">
            <a:hlinkClick r:id="" action="ppaction://noaction"/>
            <a:extLst>
              <a:ext uri="{FF2B5EF4-FFF2-40B4-BE49-F238E27FC236}">
                <a16:creationId xmlns:a16="http://schemas.microsoft.com/office/drawing/2014/main" id="{8BB67684-8B65-8D42-153E-010255E6490F}"/>
              </a:ext>
            </a:extLst>
          </p:cNvPr>
          <p:cNvSpPr/>
          <p:nvPr/>
        </p:nvSpPr>
        <p:spPr>
          <a:xfrm rot="10800000">
            <a:off x="191849" y="-32338"/>
            <a:ext cx="2035790" cy="588146"/>
          </a:xfrm>
          <a:prstGeom prst="roundRect">
            <a:avLst>
              <a:gd name="adj" fmla="val 0"/>
            </a:avLst>
          </a:prstGeom>
          <a:solidFill>
            <a:schemeClr val="accent5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5CD7C14-CA60-9155-6A8A-2B8897DE44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1" y="914400"/>
            <a:ext cx="10972802" cy="45219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E07070-F68C-5FAE-2D2F-A80E5EA8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59798A-9093-51F9-AAE2-4C5E119D258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FF26D-6630-4F6D-A9B8-7EDAA2A55B1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A8931-BD74-0551-DDA4-882E1A0A5F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84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Mis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495E89-FAB6-4C52-A007-895B06556694}"/>
              </a:ext>
            </a:extLst>
          </p:cNvPr>
          <p:cNvSpPr/>
          <p:nvPr/>
        </p:nvSpPr>
        <p:spPr>
          <a:xfrm>
            <a:off x="0" y="2"/>
            <a:ext cx="12192000" cy="1520823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91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1"/>
            <a:ext cx="10972800" cy="462874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85366759-3CE2-FC83-27EB-2F26D6BF5F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BE217788-B428-32A2-4046-8D8B4076543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B98DA015-9B92-B040-3691-FE56DE276B3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2C5282-900D-6B6A-6702-FC2A1B1BB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0946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E290CE-09B6-DC48-89C3-DD31229A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06076"/>
            <a:ext cx="10972800" cy="3651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0" lvl="0" defTabSz="350730">
              <a:lnSpc>
                <a:spcPts val="997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02B07-3C25-E04A-BD02-764A2B028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4" y="1525165"/>
            <a:ext cx="10972798" cy="465925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1BFFB-4270-6341-AE05-DA9BEB27C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4" y="6338648"/>
            <a:ext cx="970237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3975" indent="0" algn="l">
              <a:lnSpc>
                <a:spcPct val="100000"/>
              </a:lnSpc>
              <a:buFont typeface="+mj-lt"/>
              <a:buNone/>
              <a:defRPr sz="347">
                <a:solidFill>
                  <a:srgbClr val="403F3E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97490-E12C-B74E-851A-CDAECB4A2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" y="6478306"/>
            <a:ext cx="486377" cy="227296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US" sz="347" b="0" i="0" smtClean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4FF51-6EF3-D446-88B3-296D58AC5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3618" y="6475170"/>
            <a:ext cx="1238780" cy="2286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kumimoji="0" lang="en-CA" sz="347" b="0" i="0" u="none" strike="noStrike" cap="none" spc="0" normalizeH="0" baseline="0" smtClean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2" panose="020B0504050501040104" pitchFamily="34" charset="0"/>
              </a:defRPr>
            </a:lvl1pPr>
          </a:lstStyle>
          <a:p>
            <a:fld id="{02068C21-C48F-1C46-8BE0-E5D9E3CDE95E}" type="datetimeFigureOut">
              <a:rPr lang="en-US" smtClean="0"/>
              <a:t>8/21/2026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976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397482" rtl="0" eaLnBrk="1" latinLnBrk="0" hangingPunct="1">
        <a:lnSpc>
          <a:spcPct val="100000"/>
        </a:lnSpc>
        <a:spcBef>
          <a:spcPct val="0"/>
        </a:spcBef>
        <a:buNone/>
        <a:defRPr lang="en-US" sz="1217" b="0" i="0" kern="1200" dirty="0">
          <a:solidFill>
            <a:schemeClr val="accent1"/>
          </a:solidFill>
          <a:latin typeface="Fidelity Slab Light" pitchFamily="2" charset="77"/>
          <a:ea typeface="Roboto Slab Light" pitchFamily="2" charset="0"/>
          <a:cs typeface="Calibri" panose="020F0502020204030204" pitchFamily="34" charset="0"/>
        </a:defRPr>
      </a:lvl1pPr>
    </p:titleStyle>
    <p:bodyStyle>
      <a:lvl1pPr marL="0" indent="0" algn="l" defTabSz="397482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None/>
        <a:defRPr sz="696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198741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96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397482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596224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794965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1093075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6pPr>
      <a:lvl7pPr marL="1291817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7pPr>
      <a:lvl8pPr marL="1490558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8pPr>
      <a:lvl9pPr marL="1689299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1pPr>
      <a:lvl2pPr marL="198741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2pPr>
      <a:lvl3pPr marL="397482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3pPr>
      <a:lvl4pPr marL="596224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4pPr>
      <a:lvl5pPr marL="794965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5pPr>
      <a:lvl6pPr marL="993706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6pPr>
      <a:lvl7pPr marL="1192447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7pPr>
      <a:lvl8pPr marL="1391187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8pPr>
      <a:lvl9pPr marL="1589928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06">
          <p15:clr>
            <a:srgbClr val="F26B43"/>
          </p15:clr>
        </p15:guide>
        <p15:guide id="2" orient="horz" pos="6195">
          <p15:clr>
            <a:srgbClr val="F26B43"/>
          </p15:clr>
        </p15:guide>
        <p15:guide id="3" pos="1301">
          <p15:clr>
            <a:srgbClr val="F26B43"/>
          </p15:clr>
        </p15:guide>
        <p15:guide id="4" pos="2476">
          <p15:clr>
            <a:srgbClr val="F26B43"/>
          </p15:clr>
        </p15:guide>
        <p15:guide id="5" pos="245">
          <p15:clr>
            <a:srgbClr val="F26B43"/>
          </p15:clr>
        </p15:guide>
        <p15:guide id="6" pos="4651">
          <p15:clr>
            <a:srgbClr val="F26B43"/>
          </p15:clr>
        </p15:guide>
        <p15:guide id="7" pos="1362">
          <p15:clr>
            <a:srgbClr val="F26B43"/>
          </p15:clr>
        </p15:guide>
        <p15:guide id="8" pos="2422">
          <p15:clr>
            <a:srgbClr val="F26B43"/>
          </p15:clr>
        </p15:guide>
        <p15:guide id="9" pos="3534">
          <p15:clr>
            <a:srgbClr val="F26B43"/>
          </p15:clr>
        </p15:guide>
        <p15:guide id="10" pos="3596">
          <p15:clr>
            <a:srgbClr val="F26B43"/>
          </p15:clr>
        </p15:guide>
        <p15:guide id="11" orient="horz" pos="423">
          <p15:clr>
            <a:srgbClr val="F26B43"/>
          </p15:clr>
        </p15:guide>
        <p15:guide id="12" orient="horz" pos="84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88AC6-E35C-876D-9081-124DEFADC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7F4E874-EE84-290A-2896-66C807AFBB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226" r="-1633"/>
          <a:stretch>
            <a:fillRect/>
          </a:stretch>
        </p:blipFill>
        <p:spPr>
          <a:xfrm>
            <a:off x="5943526" y="0"/>
            <a:ext cx="6248474" cy="5847363"/>
          </a:xfrm>
          <a:prstGeom prst="rect">
            <a:avLst/>
          </a:prstGeom>
        </p:spPr>
      </p:pic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2A550384-0E48-6B0F-D308-A9CB437F376C}"/>
              </a:ext>
            </a:extLst>
          </p:cNvPr>
          <p:cNvSpPr/>
          <p:nvPr/>
        </p:nvSpPr>
        <p:spPr>
          <a:xfrm flipH="1">
            <a:off x="-22762" y="0"/>
            <a:ext cx="6118762" cy="5847363"/>
          </a:xfrm>
          <a:prstGeom prst="round1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6722"/>
            <a:endParaRPr lang="en-US" sz="1588" dirty="0">
              <a:solidFill>
                <a:srgbClr val="FFFFFF"/>
              </a:solidFill>
              <a:latin typeface="Fidelity Sans 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52E553-CEC6-CE73-7C36-6073DDB57BD9}"/>
              </a:ext>
            </a:extLst>
          </p:cNvPr>
          <p:cNvSpPr txBox="1"/>
          <p:nvPr/>
        </p:nvSpPr>
        <p:spPr>
          <a:xfrm>
            <a:off x="576516" y="6157635"/>
            <a:ext cx="866664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The Fidelity HSA® is offered by Fidelity Brokerage Services LLC.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Fidelity Workplace Services, LLC, 245 Summer St, Boston, MA 02210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© 2026 FMR LLC. All rights reserved. 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1271486.1.0 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F570F57-2764-B845-BD84-695EE5C20808}"/>
              </a:ext>
            </a:extLst>
          </p:cNvPr>
          <p:cNvGrpSpPr/>
          <p:nvPr/>
        </p:nvGrpSpPr>
        <p:grpSpPr>
          <a:xfrm>
            <a:off x="10003680" y="6113319"/>
            <a:ext cx="1673450" cy="521761"/>
            <a:chOff x="12175540" y="7335982"/>
            <a:chExt cx="2008140" cy="62611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FA22DD6-3BB7-4290-AB32-DB9122AF192F}"/>
                </a:ext>
              </a:extLst>
            </p:cNvPr>
            <p:cNvSpPr/>
            <p:nvPr/>
          </p:nvSpPr>
          <p:spPr>
            <a:xfrm>
              <a:off x="12175540" y="7335982"/>
              <a:ext cx="2008140" cy="62611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6722"/>
              <a:endParaRPr lang="en-US" sz="1588">
                <a:solidFill>
                  <a:srgbClr val="FFFFFF"/>
                </a:solidFill>
                <a:latin typeface="Fidelity Sans 2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05CCF27-6888-8433-8F49-B736CCA0B7C8}"/>
                </a:ext>
              </a:extLst>
            </p:cNvPr>
            <p:cNvSpPr txBox="1"/>
            <p:nvPr/>
          </p:nvSpPr>
          <p:spPr>
            <a:xfrm>
              <a:off x="12675638" y="7529018"/>
              <a:ext cx="1007947" cy="249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806722"/>
              <a:r>
                <a:rPr lang="en-US" sz="750" dirty="0">
                  <a:solidFill>
                    <a:srgbClr val="FF0000"/>
                  </a:solidFill>
                  <a:latin typeface="Fidelity Sans" panose="020B0503030202020204" pitchFamily="34" charset="77"/>
                </a:rPr>
                <a:t>CLIENT LOGO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37A927F-3839-FF92-EE0C-EFA28E107ACE}"/>
              </a:ext>
            </a:extLst>
          </p:cNvPr>
          <p:cNvSpPr txBox="1"/>
          <p:nvPr/>
        </p:nvSpPr>
        <p:spPr>
          <a:xfrm>
            <a:off x="576516" y="1722064"/>
            <a:ext cx="5666538" cy="102579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3333" dirty="0">
                <a:solidFill>
                  <a:srgbClr val="FFFFFF"/>
                </a:solidFill>
                <a:latin typeface="Fidelity Slab Light"/>
                <a:ea typeface="Roboto Slab Light" pitchFamily="2" charset="0"/>
              </a:rPr>
              <a:t>Activate your health </a:t>
            </a:r>
            <a:br>
              <a:rPr lang="en-US" sz="3333" dirty="0">
                <a:solidFill>
                  <a:srgbClr val="FFFFFF"/>
                </a:solidFill>
                <a:latin typeface="Fidelity Slab Light"/>
                <a:ea typeface="Roboto Slab Light" pitchFamily="2" charset="0"/>
              </a:rPr>
            </a:br>
            <a:r>
              <a:rPr lang="en-US" sz="3333" dirty="0">
                <a:solidFill>
                  <a:srgbClr val="FFFFFF"/>
                </a:solidFill>
                <a:latin typeface="Fidelity Slab Light"/>
                <a:ea typeface="Roboto Slab Light" pitchFamily="2" charset="0"/>
              </a:rPr>
              <a:t>savings account today</a:t>
            </a:r>
            <a:r>
              <a:rPr lang="en-US" sz="3333" spc="-250" dirty="0">
                <a:solidFill>
                  <a:srgbClr val="FFFFFF"/>
                </a:solidFill>
                <a:latin typeface="Fidelity Slab Light"/>
                <a:ea typeface="Roboto Slab Light" pitchFamily="2" charset="0"/>
              </a:rPr>
              <a:t>.</a:t>
            </a:r>
            <a:endParaRPr lang="en-US" sz="3333" spc="-250" baseline="60000" dirty="0">
              <a:solidFill>
                <a:srgbClr val="FFFFFF"/>
              </a:solidFill>
              <a:latin typeface="Fidelity Slab Light"/>
              <a:ea typeface="Roboto Slab Light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1A5215-B316-8981-CFF9-E8131D02BE2D}"/>
              </a:ext>
            </a:extLst>
          </p:cNvPr>
          <p:cNvSpPr txBox="1"/>
          <p:nvPr/>
        </p:nvSpPr>
        <p:spPr>
          <a:xfrm>
            <a:off x="576515" y="2932957"/>
            <a:ext cx="4869911" cy="7559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>
              <a:lnSpc>
                <a:spcPct val="110000"/>
              </a:lnSpc>
            </a:pPr>
            <a:r>
              <a:rPr lang="en-US" sz="1500" dirty="0">
                <a:solidFill>
                  <a:srgbClr val="FFFFFF"/>
                </a:solidFill>
                <a:latin typeface="Fidelity Sans 2"/>
              </a:rPr>
              <a:t>If you enrolled in an HSA-eligible health plan, </a:t>
            </a:r>
            <a:br>
              <a:rPr lang="en-US" sz="1500" dirty="0">
                <a:solidFill>
                  <a:srgbClr val="FFFFFF"/>
                </a:solidFill>
                <a:latin typeface="Fidelity Sans 2"/>
              </a:rPr>
            </a:br>
            <a:r>
              <a:rPr lang="en-US" sz="1500" dirty="0">
                <a:solidFill>
                  <a:srgbClr val="FFFFFF"/>
                </a:solidFill>
                <a:latin typeface="Fidelity Sans 2"/>
              </a:rPr>
              <a:t>don't forget to activate your HSA to make the most </a:t>
            </a:r>
            <a:br>
              <a:rPr lang="en-US" sz="1500" dirty="0">
                <a:solidFill>
                  <a:srgbClr val="FFFFFF"/>
                </a:solidFill>
                <a:latin typeface="Fidelity Sans 2"/>
              </a:rPr>
            </a:br>
            <a:r>
              <a:rPr lang="en-US" sz="1500" dirty="0">
                <a:solidFill>
                  <a:srgbClr val="FFFFFF"/>
                </a:solidFill>
                <a:latin typeface="Fidelity Sans 2"/>
              </a:rPr>
              <a:t>of your benefits.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54EBA9-E385-7F9E-31FD-FCFEA9B50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33" y="496380"/>
            <a:ext cx="1745444" cy="3740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C7FD73-CEE7-6FF9-C763-7BE1510FB50B}"/>
              </a:ext>
            </a:extLst>
          </p:cNvPr>
          <p:cNvSpPr txBox="1"/>
          <p:nvPr/>
        </p:nvSpPr>
        <p:spPr>
          <a:xfrm>
            <a:off x="1650722" y="4195240"/>
            <a:ext cx="2739635" cy="76963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1667" dirty="0">
                <a:solidFill>
                  <a:srgbClr val="FFFFFF"/>
                </a:solidFill>
                <a:latin typeface="Fidelity Sans 2" panose="020B0504050501040104" pitchFamily="34" charset="77"/>
              </a:rPr>
              <a:t>Scan this code or visit </a:t>
            </a:r>
            <a:r>
              <a:rPr lang="en-US" sz="1667" b="1" dirty="0" err="1">
                <a:solidFill>
                  <a:srgbClr val="FFFFFF"/>
                </a:solidFill>
                <a:latin typeface="Fidelity Sans 2" panose="020B0504050501040104" pitchFamily="34" charset="77"/>
              </a:rPr>
              <a:t>NetBenefits.com</a:t>
            </a:r>
            <a:r>
              <a:rPr lang="en-US" sz="1667" dirty="0">
                <a:solidFill>
                  <a:srgbClr val="FFFFFF"/>
                </a:solidFill>
                <a:latin typeface="Fidelity Sans 2" panose="020B0504050501040104" pitchFamily="34" charset="77"/>
              </a:rPr>
              <a:t> </a:t>
            </a:r>
            <a:br>
              <a:rPr lang="en-US" sz="1667" dirty="0">
                <a:solidFill>
                  <a:srgbClr val="FFFFFF"/>
                </a:solidFill>
                <a:latin typeface="Fidelity Sans 2" panose="020B0504050501040104" pitchFamily="34" charset="77"/>
              </a:rPr>
            </a:br>
            <a:r>
              <a:rPr lang="en-US" sz="1667" dirty="0">
                <a:solidFill>
                  <a:srgbClr val="FFFFFF"/>
                </a:solidFill>
                <a:latin typeface="Fidelity Sans 2" panose="020B0504050501040104" pitchFamily="34" charset="77"/>
              </a:rPr>
              <a:t>to easily activate your HSA.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CF64E16-A7F8-A87F-E9F8-E6DFF5FD61B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76516" y="4149842"/>
            <a:ext cx="860238" cy="86023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91152C64-6E40-E530-775D-F39CCC39DA5C}"/>
              </a:ext>
            </a:extLst>
          </p:cNvPr>
          <p:cNvSpPr/>
          <p:nvPr/>
        </p:nvSpPr>
        <p:spPr>
          <a:xfrm flipH="1">
            <a:off x="11907191" y="0"/>
            <a:ext cx="284808" cy="5847363"/>
          </a:xfrm>
          <a:prstGeom prst="round1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6722"/>
            <a:endParaRPr lang="en-US" sz="1588" dirty="0">
              <a:solidFill>
                <a:srgbClr val="FFFFFF"/>
              </a:solidFill>
              <a:latin typeface="Fidelity Sans 2"/>
            </a:endParaRPr>
          </a:p>
        </p:txBody>
      </p:sp>
    </p:spTree>
    <p:extLst>
      <p:ext uri="{BB962C8B-B14F-4D97-AF65-F5344CB8AC3E}">
        <p14:creationId xmlns:p14="http://schemas.microsoft.com/office/powerpoint/2010/main" val="2759813772"/>
      </p:ext>
    </p:extLst>
  </p:cSld>
  <p:clrMapOvr>
    <a:masterClrMapping/>
  </p:clrMapOvr>
</p:sld>
</file>

<file path=ppt/theme/theme1.xml><?xml version="1.0" encoding="utf-8"?>
<a:theme xmlns:a="http://schemas.openxmlformats.org/drawingml/2006/main" name="Fidelity Template 2025">
  <a:themeElements>
    <a:clrScheme name="Fidelity Palette 2025">
      <a:dk1>
        <a:srgbClr val="000000"/>
      </a:dk1>
      <a:lt1>
        <a:srgbClr val="FFFFFF"/>
      </a:lt1>
      <a:dk2>
        <a:srgbClr val="403F3E"/>
      </a:dk2>
      <a:lt2>
        <a:srgbClr val="F7F4E4"/>
      </a:lt2>
      <a:accent1>
        <a:srgbClr val="368727"/>
      </a:accent1>
      <a:accent2>
        <a:srgbClr val="044014"/>
      </a:accent2>
      <a:accent3>
        <a:srgbClr val="6AD539"/>
      </a:accent3>
      <a:accent4>
        <a:srgbClr val="1DE4CA"/>
      </a:accent4>
      <a:accent5>
        <a:srgbClr val="3880F3"/>
      </a:accent5>
      <a:accent6>
        <a:srgbClr val="04547C"/>
      </a:accent6>
      <a:hlink>
        <a:srgbClr val="368727"/>
      </a:hlink>
      <a:folHlink>
        <a:srgbClr val="368727"/>
      </a:folHlink>
    </a:clrScheme>
    <a:fontScheme name="Fidelity 2024">
      <a:majorFont>
        <a:latin typeface="Fidelity Slab Light"/>
        <a:ea typeface=""/>
        <a:cs typeface=""/>
      </a:majorFont>
      <a:minorFont>
        <a:latin typeface="Fidelity Sans 2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tlCol="0">
        <a:spAutoFit/>
      </a:bodyPr>
      <a:lstStyle>
        <a:defPPr algn="l">
          <a:defRPr sz="1600" dirty="0" err="1" smtClean="0"/>
        </a:defPPr>
      </a:lstStyle>
    </a:txDef>
  </a:objectDefaults>
  <a:extraClrSchemeLst/>
  <a:custClrLst>
    <a:custClr name="Evergreen">
      <a:srgbClr val="044014"/>
    </a:custClr>
    <a:custClr name="Fidelity Green">
      <a:srgbClr val="368727"/>
    </a:custClr>
    <a:custClr name="Lime Green">
      <a:srgbClr val="6AD539"/>
    </a:custClr>
    <a:custClr name="Aqua">
      <a:srgbClr val="1DE4C9"/>
    </a:custClr>
    <a:custClr name="Lapis">
      <a:srgbClr val="3880F3"/>
    </a:custClr>
    <a:custClr name="Marine">
      <a:srgbClr val="04547C"/>
    </a:custClr>
    <a:custClr name="Violet">
      <a:srgbClr val="5B2C8F"/>
    </a:custClr>
    <a:custClr name="Gold">
      <a:srgbClr val="DBCA72"/>
    </a:custClr>
    <a:custClr name="BLANK">
      <a:srgbClr val="FFFFFF"/>
    </a:custClr>
    <a:custClr name="BLANK">
      <a:srgbClr val="FFFFFF"/>
    </a:custClr>
    <a:custClr name="Charcoal">
      <a:srgbClr val="403F3E"/>
    </a:custClr>
    <a:custClr name="Sand">
      <a:srgbClr val="F7F4E4"/>
    </a:custClr>
    <a:custClr name="Mist">
      <a:srgbClr val="F9F7F5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2C - Sky">
      <a:srgbClr val="28CAFF"/>
    </a:custClr>
    <a:custClr name="B2C - Purple">
      <a:srgbClr val="9747F6"/>
    </a:custClr>
    <a:custClr name="B2C - Magenta">
      <a:srgbClr val="FC27E5"/>
    </a:custClr>
    <a:custClr name="B2C - Sand">
      <a:srgbClr val="FF7A11"/>
    </a:custClr>
  </a:custClrLst>
  <a:extLst>
    <a:ext uri="{05A4C25C-085E-4340-85A3-A5531E510DB2}">
      <thm15:themeFamily xmlns:thm15="http://schemas.microsoft.com/office/thememl/2012/main" name="WI Toolkit 2020 16x9 (1)" id="{E1226E18-1AF3-E040-8B6A-B1AC688A233D}" vid="{8230BF58-0895-0F4C-A8DC-85B3195F9F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Fidelity Template 2025</vt:lpstr>
      <vt:lpstr>PowerPoint Presentation</vt:lpstr>
    </vt:vector>
  </TitlesOfParts>
  <Company>Fidelity Investments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Bradley, Elayna</dc:creator>
  <cp:lastModifiedBy>Bradley, Elayna</cp:lastModifiedBy>
  <cp:revision>2</cp:revision>
  <dcterms:created xsi:type="dcterms:W3CDTF">2026-08-14T13:49:19Z</dcterms:created>
  <dcterms:modified xsi:type="dcterms:W3CDTF">2026-08-21T15:07:20Z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26cd327-f806-4fe6-bd83-ee274c8a0858_Enabled">
    <vt:lpwstr>true</vt:lpwstr>
  </property>
  <property fmtid="{D5CDD505-2E9C-101B-9397-08002B2CF9AE}" pid="3" name="MSIP_Label_526cd327-f806-4fe6-bd83-ee274c8a0858_SetDate">
    <vt:lpwstr>2026-08-14T13:49:36Z</vt:lpwstr>
  </property>
  <property fmtid="{D5CDD505-2E9C-101B-9397-08002B2CF9AE}" pid="4" name="MSIP_Label_526cd327-f806-4fe6-bd83-ee274c8a0858_Method">
    <vt:lpwstr>Privileged</vt:lpwstr>
  </property>
  <property fmtid="{D5CDD505-2E9C-101B-9397-08002B2CF9AE}" pid="5" name="MSIP_Label_526cd327-f806-4fe6-bd83-ee274c8a0858_Name">
    <vt:lpwstr>Public</vt:lpwstr>
  </property>
  <property fmtid="{D5CDD505-2E9C-101B-9397-08002B2CF9AE}" pid="6" name="MSIP_Label_526cd327-f806-4fe6-bd83-ee274c8a0858_SiteId">
    <vt:lpwstr>7521acbc-a68c-41e5-a975-1cf83066dd19</vt:lpwstr>
  </property>
  <property fmtid="{D5CDD505-2E9C-101B-9397-08002B2CF9AE}" pid="7" name="MSIP_Label_526cd327-f806-4fe6-bd83-ee274c8a0858_ActionId">
    <vt:lpwstr>4b331d52-1e34-4e9c-8b8a-b2059aa340f8</vt:lpwstr>
  </property>
  <property fmtid="{D5CDD505-2E9C-101B-9397-08002B2CF9AE}" pid="8" name="MSIP_Label_526cd327-f806-4fe6-bd83-ee274c8a0858_ContentBits">
    <vt:lpwstr>0</vt:lpwstr>
  </property>
  <property fmtid="{D5CDD505-2E9C-101B-9397-08002B2CF9AE}" pid="9" name="MSIP_Label_526cd327-f806-4fe6-bd83-ee274c8a0858_Tag">
    <vt:lpwstr>10, 0, 1, 1</vt:lpwstr>
  </property>
</Properties>
</file>